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8288000" cy="10287000"/>
  <p:notesSz cx="6858000" cy="9144000"/>
  <p:embeddedFontLst>
    <p:embeddedFont>
      <p:font typeface="Raleway" pitchFamily="2" charset="0"/>
      <p:regular r:id="rId37"/>
    </p:embeddedFont>
    <p:embeddedFont>
      <p:font typeface="Raleway Bold" charset="0"/>
      <p:regular r:id="rId38"/>
    </p:embeddedFont>
    <p:embeddedFont>
      <p:font typeface="Raleway Medium" pitchFamily="2" charset="0"/>
      <p:regular r:id="rId39"/>
    </p:embeddedFont>
    <p:embeddedFont>
      <p:font typeface="Raleway Semi-Bold"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26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JEY EZEKIEL JEYAKUMAR" userId="bb2b39d2-155d-4e8f-afd6-9fb4b37057e2" providerId="ADAL" clId="{38D9E9C9-6488-4E35-8DBB-F439094EE15D}"/>
    <pc:docChg chg="modSld">
      <pc:chgData name="REJEY EZEKIEL JEYAKUMAR" userId="bb2b39d2-155d-4e8f-afd6-9fb4b37057e2" providerId="ADAL" clId="{38D9E9C9-6488-4E35-8DBB-F439094EE15D}" dt="2024-02-09T15:53:29.710" v="44" actId="1076"/>
      <pc:docMkLst>
        <pc:docMk/>
      </pc:docMkLst>
      <pc:sldChg chg="modSp mod">
        <pc:chgData name="REJEY EZEKIEL JEYAKUMAR" userId="bb2b39d2-155d-4e8f-afd6-9fb4b37057e2" providerId="ADAL" clId="{38D9E9C9-6488-4E35-8DBB-F439094EE15D}" dt="2024-02-09T15:53:29.710" v="44" actId="1076"/>
        <pc:sldMkLst>
          <pc:docMk/>
          <pc:sldMk cId="0" sldId="257"/>
        </pc:sldMkLst>
        <pc:spChg chg="mod">
          <ac:chgData name="REJEY EZEKIEL JEYAKUMAR" userId="bb2b39d2-155d-4e8f-afd6-9fb4b37057e2" providerId="ADAL" clId="{38D9E9C9-6488-4E35-8DBB-F439094EE15D}" dt="2024-02-09T15:53:29.710" v="44" actId="1076"/>
          <ac:spMkLst>
            <pc:docMk/>
            <pc:sldMk cId="0" sldId="257"/>
            <ac:spMk id="4" creationId="{00000000-0000-0000-0000-000000000000}"/>
          </ac:spMkLst>
        </pc:spChg>
      </pc:sldChg>
      <pc:sldChg chg="modSp mod">
        <pc:chgData name="REJEY EZEKIEL JEYAKUMAR" userId="bb2b39d2-155d-4e8f-afd6-9fb4b37057e2" providerId="ADAL" clId="{38D9E9C9-6488-4E35-8DBB-F439094EE15D}" dt="2024-02-09T15:53:25.348" v="43" actId="1076"/>
        <pc:sldMkLst>
          <pc:docMk/>
          <pc:sldMk cId="0" sldId="273"/>
        </pc:sldMkLst>
        <pc:spChg chg="mod">
          <ac:chgData name="REJEY EZEKIEL JEYAKUMAR" userId="bb2b39d2-155d-4e8f-afd6-9fb4b37057e2" providerId="ADAL" clId="{38D9E9C9-6488-4E35-8DBB-F439094EE15D}" dt="2024-02-09T15:53:25.348" v="43" actId="1076"/>
          <ac:spMkLst>
            <pc:docMk/>
            <pc:sldMk cId="0" sldId="273"/>
            <ac:spMk id="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Apple scored a baseline of 0.445 MAPE and the model score a 0.107</a:t>
            </a:r>
          </a:p>
          <a:p>
            <a:endParaRPr lang="en-US"/>
          </a:p>
          <a:p>
            <a:r>
              <a:rPr lang="en-US"/>
              <a:t>Amazon scored a baseline of 0.064 MAPE and the model score a 0.032</a:t>
            </a:r>
          </a:p>
          <a:p>
            <a:endParaRPr lang="en-US"/>
          </a:p>
          <a:p>
            <a:r>
              <a:rPr lang="en-US"/>
              <a:t>While DBS Scored a baseline of 0.174 and the model scored a 0.035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8" Type="http://schemas.openxmlformats.org/officeDocument/2006/relationships/image" Target="../media/image26.gif"/><Relationship Id="rId3" Type="http://schemas.openxmlformats.org/officeDocument/2006/relationships/image" Target="../media/image9.svg"/><Relationship Id="rId7" Type="http://schemas.openxmlformats.org/officeDocument/2006/relationships/image" Target="../media/image25.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1.sv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31.sv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4.sv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6.gif"/><Relationship Id="rId3" Type="http://schemas.openxmlformats.org/officeDocument/2006/relationships/image" Target="../media/image9.svg"/><Relationship Id="rId7" Type="http://schemas.openxmlformats.org/officeDocument/2006/relationships/image" Target="../media/image25.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a:off x="13688348" y="4343400"/>
            <a:ext cx="5746778" cy="6258867"/>
          </a:xfrm>
          <a:custGeom>
            <a:avLst/>
            <a:gdLst/>
            <a:ahLst/>
            <a:cxnLst/>
            <a:rect l="l" t="t" r="r" b="b"/>
            <a:pathLst>
              <a:path w="5746778" h="6258867">
                <a:moveTo>
                  <a:pt x="0" y="0"/>
                </a:moveTo>
                <a:lnTo>
                  <a:pt x="5746778" y="0"/>
                </a:lnTo>
                <a:lnTo>
                  <a:pt x="5746778" y="6258867"/>
                </a:lnTo>
                <a:lnTo>
                  <a:pt x="0" y="62588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4" name="TextBox 4"/>
          <p:cNvSpPr txBox="1"/>
          <p:nvPr/>
        </p:nvSpPr>
        <p:spPr>
          <a:xfrm>
            <a:off x="1219200" y="2729989"/>
            <a:ext cx="14554594" cy="4207790"/>
          </a:xfrm>
          <a:prstGeom prst="rect">
            <a:avLst/>
          </a:prstGeom>
        </p:spPr>
        <p:txBody>
          <a:bodyPr lIns="0" tIns="0" rIns="0" bIns="0" rtlCol="0" anchor="t">
            <a:spAutoFit/>
          </a:bodyPr>
          <a:lstStyle/>
          <a:p>
            <a:pPr>
              <a:lnSpc>
                <a:spcPts val="10746"/>
              </a:lnSpc>
            </a:pPr>
            <a:r>
              <a:rPr lang="en-US" sz="11940" spc="-549">
                <a:solidFill>
                  <a:srgbClr val="00694C"/>
                </a:solidFill>
                <a:latin typeface="Raleway"/>
              </a:rPr>
              <a:t>Stock Price Forecasting -</a:t>
            </a:r>
          </a:p>
          <a:p>
            <a:pPr marL="0" lvl="1" indent="0">
              <a:lnSpc>
                <a:spcPts val="10746"/>
              </a:lnSpc>
            </a:pPr>
            <a:r>
              <a:rPr lang="en-US" sz="11940" spc="-549">
                <a:solidFill>
                  <a:srgbClr val="00694C"/>
                </a:solidFill>
                <a:latin typeface="Raleway"/>
              </a:rPr>
              <a:t>CA3</a:t>
            </a:r>
          </a:p>
        </p:txBody>
      </p:sp>
      <p:sp>
        <p:nvSpPr>
          <p:cNvPr id="5" name="TextBox 5"/>
          <p:cNvSpPr txBox="1"/>
          <p:nvPr/>
        </p:nvSpPr>
        <p:spPr>
          <a:xfrm>
            <a:off x="1219200" y="7634759"/>
            <a:ext cx="9179504" cy="1438275"/>
          </a:xfrm>
          <a:prstGeom prst="rect">
            <a:avLst/>
          </a:prstGeom>
        </p:spPr>
        <p:txBody>
          <a:bodyPr lIns="0" tIns="0" rIns="0" bIns="0" rtlCol="0" anchor="t">
            <a:spAutoFit/>
          </a:bodyPr>
          <a:lstStyle/>
          <a:p>
            <a:pPr marL="0" lvl="1" indent="0">
              <a:lnSpc>
                <a:spcPts val="5400"/>
              </a:lnSpc>
            </a:pPr>
            <a:r>
              <a:rPr lang="en-US" sz="6000" spc="-276">
                <a:solidFill>
                  <a:srgbClr val="00694C"/>
                </a:solidFill>
                <a:latin typeface="Raleway Medium"/>
              </a:rPr>
              <a:t>AI and Machine Learning ST1511</a:t>
            </a:r>
          </a:p>
        </p:txBody>
      </p:sp>
      <p:sp>
        <p:nvSpPr>
          <p:cNvPr id="6" name="TextBox 6"/>
          <p:cNvSpPr txBox="1"/>
          <p:nvPr/>
        </p:nvSpPr>
        <p:spPr>
          <a:xfrm>
            <a:off x="1219200" y="1104900"/>
            <a:ext cx="9179504" cy="381003"/>
          </a:xfrm>
          <a:prstGeom prst="rect">
            <a:avLst/>
          </a:prstGeom>
        </p:spPr>
        <p:txBody>
          <a:bodyPr lIns="0" tIns="0" rIns="0" bIns="0" rtlCol="0" anchor="t">
            <a:spAutoFit/>
          </a:bodyPr>
          <a:lstStyle/>
          <a:p>
            <a:pPr marL="0" lvl="1" indent="0">
              <a:lnSpc>
                <a:spcPts val="2700"/>
              </a:lnSpc>
            </a:pPr>
            <a:r>
              <a:rPr lang="en-US" sz="3000" spc="-138">
                <a:solidFill>
                  <a:srgbClr val="00694C"/>
                </a:solidFill>
                <a:latin typeface="Raleway Medium"/>
              </a:rPr>
              <a:t>Presented By: Rejey Ezekiel (2348935)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grpSp>
        <p:nvGrpSpPr>
          <p:cNvPr id="2" name="Group 2"/>
          <p:cNvGrpSpPr/>
          <p:nvPr/>
        </p:nvGrpSpPr>
        <p:grpSpPr>
          <a:xfrm>
            <a:off x="835928" y="2618264"/>
            <a:ext cx="7059728" cy="7188492"/>
            <a:chOff x="0" y="0"/>
            <a:chExt cx="1394172" cy="1419601"/>
          </a:xfrm>
        </p:grpSpPr>
        <p:sp>
          <p:nvSpPr>
            <p:cNvPr id="3" name="Freeform 3"/>
            <p:cNvSpPr/>
            <p:nvPr/>
          </p:nvSpPr>
          <p:spPr>
            <a:xfrm>
              <a:off x="0" y="0"/>
              <a:ext cx="1394172" cy="1419601"/>
            </a:xfrm>
            <a:custGeom>
              <a:avLst/>
              <a:gdLst/>
              <a:ahLst/>
              <a:cxnLst/>
              <a:rect l="l" t="t" r="r" b="b"/>
              <a:pathLst>
                <a:path w="1394172" h="1419601">
                  <a:moveTo>
                    <a:pt x="8773" y="0"/>
                  </a:moveTo>
                  <a:lnTo>
                    <a:pt x="1385399" y="0"/>
                  </a:lnTo>
                  <a:cubicBezTo>
                    <a:pt x="1387726" y="0"/>
                    <a:pt x="1389957" y="924"/>
                    <a:pt x="1391603" y="2570"/>
                  </a:cubicBezTo>
                  <a:cubicBezTo>
                    <a:pt x="1393248" y="4215"/>
                    <a:pt x="1394172" y="6446"/>
                    <a:pt x="1394172" y="8773"/>
                  </a:cubicBezTo>
                  <a:lnTo>
                    <a:pt x="1394172" y="1410828"/>
                  </a:lnTo>
                  <a:cubicBezTo>
                    <a:pt x="1394172" y="1413155"/>
                    <a:pt x="1393248" y="1415386"/>
                    <a:pt x="1391603" y="1417031"/>
                  </a:cubicBezTo>
                  <a:cubicBezTo>
                    <a:pt x="1389957" y="1418677"/>
                    <a:pt x="1387726" y="1419601"/>
                    <a:pt x="1385399" y="1419601"/>
                  </a:cubicBezTo>
                  <a:lnTo>
                    <a:pt x="8773" y="1419601"/>
                  </a:lnTo>
                  <a:cubicBezTo>
                    <a:pt x="6446" y="1419601"/>
                    <a:pt x="4215" y="1418677"/>
                    <a:pt x="2570" y="1417031"/>
                  </a:cubicBezTo>
                  <a:cubicBezTo>
                    <a:pt x="924" y="1415386"/>
                    <a:pt x="0" y="1413155"/>
                    <a:pt x="0" y="1410828"/>
                  </a:cubicBezTo>
                  <a:lnTo>
                    <a:pt x="0" y="8773"/>
                  </a:lnTo>
                  <a:cubicBezTo>
                    <a:pt x="0" y="6446"/>
                    <a:pt x="924" y="4215"/>
                    <a:pt x="2570" y="2570"/>
                  </a:cubicBezTo>
                  <a:cubicBezTo>
                    <a:pt x="4215" y="924"/>
                    <a:pt x="6446" y="0"/>
                    <a:pt x="8773" y="0"/>
                  </a:cubicBezTo>
                  <a:close/>
                </a:path>
              </a:pathLst>
            </a:custGeom>
            <a:solidFill>
              <a:srgbClr val="A9DFD0"/>
            </a:solidFill>
          </p:spPr>
          <p:txBody>
            <a:bodyPr/>
            <a:lstStyle/>
            <a:p>
              <a:endParaRPr lang="en-SG"/>
            </a:p>
          </p:txBody>
        </p:sp>
        <p:sp>
          <p:nvSpPr>
            <p:cNvPr id="4" name="TextBox 4"/>
            <p:cNvSpPr txBox="1"/>
            <p:nvPr/>
          </p:nvSpPr>
          <p:spPr>
            <a:xfrm>
              <a:off x="0" y="-38100"/>
              <a:ext cx="1394172" cy="1457701"/>
            </a:xfrm>
            <a:prstGeom prst="rect">
              <a:avLst/>
            </a:prstGeom>
          </p:spPr>
          <p:txBody>
            <a:bodyPr lIns="57352" tIns="57352" rIns="57352" bIns="57352" rtlCol="0" anchor="ctr"/>
            <a:lstStyle/>
            <a:p>
              <a:pPr algn="ctr">
                <a:lnSpc>
                  <a:spcPts val="2660"/>
                </a:lnSpc>
                <a:spcBef>
                  <a:spcPct val="0"/>
                </a:spcBef>
              </a:pPr>
              <a:endParaRPr/>
            </a:p>
          </p:txBody>
        </p:sp>
      </p:grpSp>
      <p:sp>
        <p:nvSpPr>
          <p:cNvPr id="5" name="Freeform 5"/>
          <p:cNvSpPr/>
          <p:nvPr/>
        </p:nvSpPr>
        <p:spPr>
          <a:xfrm>
            <a:off x="11113913" y="1837933"/>
            <a:ext cx="6145387" cy="8309437"/>
          </a:xfrm>
          <a:custGeom>
            <a:avLst/>
            <a:gdLst/>
            <a:ahLst/>
            <a:cxnLst/>
            <a:rect l="l" t="t" r="r" b="b"/>
            <a:pathLst>
              <a:path w="6145387" h="8309437">
                <a:moveTo>
                  <a:pt x="0" y="0"/>
                </a:moveTo>
                <a:lnTo>
                  <a:pt x="6145387" y="0"/>
                </a:lnTo>
                <a:lnTo>
                  <a:pt x="6145387" y="8309437"/>
                </a:lnTo>
                <a:lnTo>
                  <a:pt x="0" y="8309437"/>
                </a:lnTo>
                <a:lnTo>
                  <a:pt x="0" y="0"/>
                </a:lnTo>
                <a:close/>
              </a:path>
            </a:pathLst>
          </a:custGeom>
          <a:blipFill>
            <a:blip r:embed="rId2"/>
            <a:stretch>
              <a:fillRect/>
            </a:stretch>
          </a:blipFill>
        </p:spPr>
        <p:txBody>
          <a:bodyPr/>
          <a:lstStyle/>
          <a:p>
            <a:endParaRPr lang="en-SG"/>
          </a:p>
        </p:txBody>
      </p:sp>
      <p:sp>
        <p:nvSpPr>
          <p:cNvPr id="6" name="TextBox 6"/>
          <p:cNvSpPr txBox="1"/>
          <p:nvPr/>
        </p:nvSpPr>
        <p:spPr>
          <a:xfrm>
            <a:off x="1514251" y="509759"/>
            <a:ext cx="16040100" cy="1333156"/>
          </a:xfrm>
          <a:prstGeom prst="rect">
            <a:avLst/>
          </a:prstGeom>
        </p:spPr>
        <p:txBody>
          <a:bodyPr lIns="0" tIns="0" rIns="0" bIns="0" rtlCol="0" anchor="t">
            <a:spAutoFit/>
          </a:bodyPr>
          <a:lstStyle/>
          <a:p>
            <a:pPr marL="0" lvl="1" indent="0" algn="ctr">
              <a:lnSpc>
                <a:spcPts val="9666"/>
              </a:lnSpc>
            </a:pPr>
            <a:r>
              <a:rPr lang="en-US" sz="10740" spc="-494">
                <a:solidFill>
                  <a:srgbClr val="FBF6F1"/>
                </a:solidFill>
                <a:latin typeface="Raleway Medium"/>
              </a:rPr>
              <a:t>Baseline Model</a:t>
            </a:r>
          </a:p>
        </p:txBody>
      </p:sp>
      <p:sp>
        <p:nvSpPr>
          <p:cNvPr id="7" name="TextBox 7"/>
          <p:cNvSpPr txBox="1"/>
          <p:nvPr/>
        </p:nvSpPr>
        <p:spPr>
          <a:xfrm>
            <a:off x="1028700" y="3047922"/>
            <a:ext cx="6761807" cy="7550907"/>
          </a:xfrm>
          <a:prstGeom prst="rect">
            <a:avLst/>
          </a:prstGeom>
        </p:spPr>
        <p:txBody>
          <a:bodyPr lIns="0" tIns="0" rIns="0" bIns="0" rtlCol="0" anchor="t">
            <a:spAutoFit/>
          </a:bodyPr>
          <a:lstStyle/>
          <a:p>
            <a:pPr>
              <a:lnSpc>
                <a:spcPts val="4999"/>
              </a:lnSpc>
            </a:pPr>
            <a:r>
              <a:rPr lang="en-US" sz="3571">
                <a:solidFill>
                  <a:srgbClr val="00694C"/>
                </a:solidFill>
                <a:latin typeface="Raleway Bold"/>
              </a:rPr>
              <a:t>I have also split our test data to 365 days and train to the rest.</a:t>
            </a:r>
          </a:p>
          <a:p>
            <a:pPr>
              <a:lnSpc>
                <a:spcPts val="4999"/>
              </a:lnSpc>
            </a:pPr>
            <a:endParaRPr lang="en-US" sz="3571">
              <a:solidFill>
                <a:srgbClr val="00694C"/>
              </a:solidFill>
              <a:latin typeface="Raleway Bold"/>
            </a:endParaRPr>
          </a:p>
          <a:p>
            <a:pPr>
              <a:lnSpc>
                <a:spcPts val="4999"/>
              </a:lnSpc>
            </a:pPr>
            <a:r>
              <a:rPr lang="en-US" sz="3571">
                <a:solidFill>
                  <a:srgbClr val="00694C"/>
                </a:solidFill>
                <a:latin typeface="Raleway Bold"/>
              </a:rPr>
              <a:t>To compare our training model with to ensure the model the performing then a baseline/ random model which will only be roughly 50% Accurate with the RMSE and MSPE scores.</a:t>
            </a:r>
          </a:p>
          <a:p>
            <a:pPr>
              <a:lnSpc>
                <a:spcPts val="4999"/>
              </a:lnSpc>
            </a:pPr>
            <a:endParaRPr lang="en-US" sz="3571">
              <a:solidFill>
                <a:srgbClr val="00694C"/>
              </a:solidFill>
              <a:latin typeface="Raleway Bold"/>
            </a:endParaRPr>
          </a:p>
          <a:p>
            <a:pPr>
              <a:lnSpc>
                <a:spcPts val="4999"/>
              </a:lnSpc>
              <a:spcBef>
                <a:spcPct val="0"/>
              </a:spcBef>
            </a:pPr>
            <a:endParaRPr lang="en-US" sz="3571">
              <a:solidFill>
                <a:srgbClr val="00694C"/>
              </a:solidFill>
              <a:latin typeface="Raleway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grpSp>
        <p:nvGrpSpPr>
          <p:cNvPr id="2" name="Group 2"/>
          <p:cNvGrpSpPr/>
          <p:nvPr/>
        </p:nvGrpSpPr>
        <p:grpSpPr>
          <a:xfrm>
            <a:off x="4161990" y="8434752"/>
            <a:ext cx="10339847" cy="1619232"/>
            <a:chOff x="0" y="0"/>
            <a:chExt cx="2305317" cy="361015"/>
          </a:xfrm>
        </p:grpSpPr>
        <p:sp>
          <p:nvSpPr>
            <p:cNvPr id="3" name="Freeform 3"/>
            <p:cNvSpPr/>
            <p:nvPr/>
          </p:nvSpPr>
          <p:spPr>
            <a:xfrm>
              <a:off x="0" y="0"/>
              <a:ext cx="2305317" cy="361015"/>
            </a:xfrm>
            <a:custGeom>
              <a:avLst/>
              <a:gdLst/>
              <a:ahLst/>
              <a:cxnLst/>
              <a:rect l="l" t="t" r="r" b="b"/>
              <a:pathLst>
                <a:path w="2305317" h="361015">
                  <a:moveTo>
                    <a:pt x="5990" y="0"/>
                  </a:moveTo>
                  <a:lnTo>
                    <a:pt x="2299327" y="0"/>
                  </a:lnTo>
                  <a:cubicBezTo>
                    <a:pt x="2300916" y="0"/>
                    <a:pt x="2302440" y="631"/>
                    <a:pt x="2303563" y="1754"/>
                  </a:cubicBezTo>
                  <a:cubicBezTo>
                    <a:pt x="2304686" y="2878"/>
                    <a:pt x="2305317" y="4401"/>
                    <a:pt x="2305317" y="5990"/>
                  </a:cubicBezTo>
                  <a:lnTo>
                    <a:pt x="2305317" y="355025"/>
                  </a:lnTo>
                  <a:cubicBezTo>
                    <a:pt x="2305317" y="356614"/>
                    <a:pt x="2304686" y="358138"/>
                    <a:pt x="2303563" y="359261"/>
                  </a:cubicBezTo>
                  <a:cubicBezTo>
                    <a:pt x="2302440" y="360384"/>
                    <a:pt x="2300916" y="361015"/>
                    <a:pt x="2299327" y="361015"/>
                  </a:cubicBezTo>
                  <a:lnTo>
                    <a:pt x="5990" y="361015"/>
                  </a:lnTo>
                  <a:cubicBezTo>
                    <a:pt x="4401" y="361015"/>
                    <a:pt x="2878" y="360384"/>
                    <a:pt x="1754" y="359261"/>
                  </a:cubicBezTo>
                  <a:cubicBezTo>
                    <a:pt x="631" y="358138"/>
                    <a:pt x="0" y="356614"/>
                    <a:pt x="0" y="355025"/>
                  </a:cubicBezTo>
                  <a:lnTo>
                    <a:pt x="0" y="5990"/>
                  </a:lnTo>
                  <a:cubicBezTo>
                    <a:pt x="0" y="4401"/>
                    <a:pt x="631" y="2878"/>
                    <a:pt x="1754" y="1754"/>
                  </a:cubicBezTo>
                  <a:cubicBezTo>
                    <a:pt x="2878" y="631"/>
                    <a:pt x="4401" y="0"/>
                    <a:pt x="5990" y="0"/>
                  </a:cubicBezTo>
                  <a:close/>
                </a:path>
              </a:pathLst>
            </a:custGeom>
            <a:solidFill>
              <a:srgbClr val="A9DFD0"/>
            </a:solidFill>
          </p:spPr>
          <p:txBody>
            <a:bodyPr/>
            <a:lstStyle/>
            <a:p>
              <a:endParaRPr lang="en-SG"/>
            </a:p>
          </p:txBody>
        </p:sp>
        <p:sp>
          <p:nvSpPr>
            <p:cNvPr id="4" name="TextBox 4"/>
            <p:cNvSpPr txBox="1"/>
            <p:nvPr/>
          </p:nvSpPr>
          <p:spPr>
            <a:xfrm>
              <a:off x="0" y="-38100"/>
              <a:ext cx="2305317" cy="39911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110692" y="1230692"/>
            <a:ext cx="2177308" cy="2189249"/>
          </a:xfrm>
          <a:custGeom>
            <a:avLst/>
            <a:gdLst/>
            <a:ahLst/>
            <a:cxnLst/>
            <a:rect l="l" t="t" r="r" b="b"/>
            <a:pathLst>
              <a:path w="2177308" h="2189249">
                <a:moveTo>
                  <a:pt x="0" y="0"/>
                </a:moveTo>
                <a:lnTo>
                  <a:pt x="2177308" y="0"/>
                </a:lnTo>
                <a:lnTo>
                  <a:pt x="2177308" y="2189249"/>
                </a:lnTo>
                <a:lnTo>
                  <a:pt x="0" y="21892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G"/>
          </a:p>
        </p:txBody>
      </p:sp>
      <p:sp>
        <p:nvSpPr>
          <p:cNvPr id="6" name="Freeform 6"/>
          <p:cNvSpPr/>
          <p:nvPr/>
        </p:nvSpPr>
        <p:spPr>
          <a:xfrm>
            <a:off x="-180284" y="6264470"/>
            <a:ext cx="3513010" cy="4114800"/>
          </a:xfrm>
          <a:custGeom>
            <a:avLst/>
            <a:gdLst/>
            <a:ahLst/>
            <a:cxnLst/>
            <a:rect l="l" t="t" r="r" b="b"/>
            <a:pathLst>
              <a:path w="3513010" h="4114800">
                <a:moveTo>
                  <a:pt x="0" y="0"/>
                </a:moveTo>
                <a:lnTo>
                  <a:pt x="3513010" y="0"/>
                </a:lnTo>
                <a:lnTo>
                  <a:pt x="351301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G"/>
          </a:p>
        </p:txBody>
      </p:sp>
      <p:sp>
        <p:nvSpPr>
          <p:cNvPr id="7" name="Freeform 7"/>
          <p:cNvSpPr/>
          <p:nvPr/>
        </p:nvSpPr>
        <p:spPr>
          <a:xfrm>
            <a:off x="4834435" y="1628431"/>
            <a:ext cx="8619130" cy="6693439"/>
          </a:xfrm>
          <a:custGeom>
            <a:avLst/>
            <a:gdLst/>
            <a:ahLst/>
            <a:cxnLst/>
            <a:rect l="l" t="t" r="r" b="b"/>
            <a:pathLst>
              <a:path w="8619130" h="6693439">
                <a:moveTo>
                  <a:pt x="0" y="0"/>
                </a:moveTo>
                <a:lnTo>
                  <a:pt x="8619130" y="0"/>
                </a:lnTo>
                <a:lnTo>
                  <a:pt x="8619130" y="6693439"/>
                </a:lnTo>
                <a:lnTo>
                  <a:pt x="0" y="6693439"/>
                </a:lnTo>
                <a:lnTo>
                  <a:pt x="0" y="0"/>
                </a:lnTo>
                <a:close/>
              </a:path>
            </a:pathLst>
          </a:custGeom>
          <a:blipFill>
            <a:blip r:embed="rId7"/>
            <a:stretch>
              <a:fillRect/>
            </a:stretch>
          </a:blipFill>
        </p:spPr>
        <p:txBody>
          <a:bodyPr/>
          <a:lstStyle/>
          <a:p>
            <a:endParaRPr lang="en-SG"/>
          </a:p>
        </p:txBody>
      </p:sp>
      <p:sp>
        <p:nvSpPr>
          <p:cNvPr id="8" name="Freeform 8"/>
          <p:cNvSpPr/>
          <p:nvPr/>
        </p:nvSpPr>
        <p:spPr>
          <a:xfrm>
            <a:off x="13689693" y="7303326"/>
            <a:ext cx="2420999" cy="892659"/>
          </a:xfrm>
          <a:custGeom>
            <a:avLst/>
            <a:gdLst/>
            <a:ahLst/>
            <a:cxnLst/>
            <a:rect l="l" t="t" r="r" b="b"/>
            <a:pathLst>
              <a:path w="2420999" h="892659">
                <a:moveTo>
                  <a:pt x="0" y="0"/>
                </a:moveTo>
                <a:lnTo>
                  <a:pt x="2420999" y="0"/>
                </a:lnTo>
                <a:lnTo>
                  <a:pt x="2420999" y="892659"/>
                </a:lnTo>
                <a:lnTo>
                  <a:pt x="0" y="892659"/>
                </a:lnTo>
                <a:lnTo>
                  <a:pt x="0" y="0"/>
                </a:lnTo>
                <a:close/>
              </a:path>
            </a:pathLst>
          </a:custGeom>
          <a:blipFill>
            <a:blip r:embed="rId8"/>
            <a:stretch>
              <a:fillRect/>
            </a:stretch>
          </a:blipFill>
        </p:spPr>
        <p:txBody>
          <a:bodyPr/>
          <a:lstStyle/>
          <a:p>
            <a:endParaRPr lang="en-SG"/>
          </a:p>
        </p:txBody>
      </p:sp>
      <p:sp>
        <p:nvSpPr>
          <p:cNvPr id="9" name="TextBox 9"/>
          <p:cNvSpPr txBox="1"/>
          <p:nvPr/>
        </p:nvSpPr>
        <p:spPr>
          <a:xfrm>
            <a:off x="1102040" y="418121"/>
            <a:ext cx="16083921" cy="1210310"/>
          </a:xfrm>
          <a:prstGeom prst="rect">
            <a:avLst/>
          </a:prstGeom>
        </p:spPr>
        <p:txBody>
          <a:bodyPr lIns="0" tIns="0" rIns="0" bIns="0" rtlCol="0" anchor="t">
            <a:spAutoFit/>
          </a:bodyPr>
          <a:lstStyle/>
          <a:p>
            <a:pPr marL="0" lvl="1" indent="0" algn="ctr">
              <a:lnSpc>
                <a:spcPts val="8711"/>
              </a:lnSpc>
            </a:pPr>
            <a:r>
              <a:rPr lang="en-US" sz="9679" spc="-445">
                <a:solidFill>
                  <a:srgbClr val="FBF6F1"/>
                </a:solidFill>
                <a:latin typeface="Raleway Medium"/>
              </a:rPr>
              <a:t>SARIMAX model performance</a:t>
            </a:r>
          </a:p>
        </p:txBody>
      </p:sp>
      <p:sp>
        <p:nvSpPr>
          <p:cNvPr id="10" name="TextBox 10"/>
          <p:cNvSpPr txBox="1"/>
          <p:nvPr/>
        </p:nvSpPr>
        <p:spPr>
          <a:xfrm>
            <a:off x="4230682" y="8447774"/>
            <a:ext cx="10202462" cy="1544853"/>
          </a:xfrm>
          <a:prstGeom prst="rect">
            <a:avLst/>
          </a:prstGeom>
        </p:spPr>
        <p:txBody>
          <a:bodyPr lIns="0" tIns="0" rIns="0" bIns="0" rtlCol="0" anchor="t">
            <a:spAutoFit/>
          </a:bodyPr>
          <a:lstStyle/>
          <a:p>
            <a:pPr algn="ctr">
              <a:lnSpc>
                <a:spcPts val="4100"/>
              </a:lnSpc>
              <a:spcBef>
                <a:spcPct val="0"/>
              </a:spcBef>
            </a:pPr>
            <a:r>
              <a:rPr lang="en-US" sz="2929">
                <a:solidFill>
                  <a:srgbClr val="00694C"/>
                </a:solidFill>
                <a:latin typeface="Raleway Semi-Bold"/>
              </a:rPr>
              <a:t>The SARIMAX model performed pretty well in comparison to the Baseline model. The model predicted better for Apple.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028700" y="1985694"/>
            <a:ext cx="8619130" cy="6693439"/>
          </a:xfrm>
          <a:custGeom>
            <a:avLst/>
            <a:gdLst/>
            <a:ahLst/>
            <a:cxnLst/>
            <a:rect l="l" t="t" r="r" b="b"/>
            <a:pathLst>
              <a:path w="8619130" h="6693439">
                <a:moveTo>
                  <a:pt x="0" y="0"/>
                </a:moveTo>
                <a:lnTo>
                  <a:pt x="8619130" y="0"/>
                </a:lnTo>
                <a:lnTo>
                  <a:pt x="8619130" y="6693439"/>
                </a:lnTo>
                <a:lnTo>
                  <a:pt x="0" y="6693439"/>
                </a:lnTo>
                <a:lnTo>
                  <a:pt x="0" y="0"/>
                </a:lnTo>
                <a:close/>
              </a:path>
            </a:pathLst>
          </a:custGeom>
          <a:blipFill>
            <a:blip r:embed="rId2"/>
            <a:stretch>
              <a:fillRect/>
            </a:stretch>
          </a:blipFill>
        </p:spPr>
        <p:txBody>
          <a:bodyPr/>
          <a:lstStyle/>
          <a:p>
            <a:endParaRPr lang="en-SG"/>
          </a:p>
        </p:txBody>
      </p:sp>
      <p:sp>
        <p:nvSpPr>
          <p:cNvPr id="3" name="TextBox 3"/>
          <p:cNvSpPr txBox="1"/>
          <p:nvPr/>
        </p:nvSpPr>
        <p:spPr>
          <a:xfrm>
            <a:off x="3515818" y="662920"/>
            <a:ext cx="11256363" cy="931586"/>
          </a:xfrm>
          <a:prstGeom prst="rect">
            <a:avLst/>
          </a:prstGeom>
        </p:spPr>
        <p:txBody>
          <a:bodyPr lIns="0" tIns="0" rIns="0" bIns="0" rtlCol="0" anchor="t">
            <a:spAutoFit/>
          </a:bodyPr>
          <a:lstStyle/>
          <a:p>
            <a:pPr marL="0" lvl="1" indent="0" algn="ctr">
              <a:lnSpc>
                <a:spcPts val="6703"/>
              </a:lnSpc>
            </a:pPr>
            <a:r>
              <a:rPr lang="en-US" sz="7448" spc="-342">
                <a:solidFill>
                  <a:srgbClr val="00694C"/>
                </a:solidFill>
                <a:latin typeface="Raleway Medium"/>
              </a:rPr>
              <a:t>ARIMA Model Performance</a:t>
            </a:r>
          </a:p>
        </p:txBody>
      </p:sp>
      <p:sp>
        <p:nvSpPr>
          <p:cNvPr id="4" name="Freeform 4"/>
          <p:cNvSpPr/>
          <p:nvPr/>
        </p:nvSpPr>
        <p:spPr>
          <a:xfrm>
            <a:off x="9924628" y="7652194"/>
            <a:ext cx="2785182" cy="1026939"/>
          </a:xfrm>
          <a:custGeom>
            <a:avLst/>
            <a:gdLst/>
            <a:ahLst/>
            <a:cxnLst/>
            <a:rect l="l" t="t" r="r" b="b"/>
            <a:pathLst>
              <a:path w="2785182" h="1026939">
                <a:moveTo>
                  <a:pt x="0" y="0"/>
                </a:moveTo>
                <a:lnTo>
                  <a:pt x="2785182" y="0"/>
                </a:lnTo>
                <a:lnTo>
                  <a:pt x="2785182" y="1026939"/>
                </a:lnTo>
                <a:lnTo>
                  <a:pt x="0" y="1026939"/>
                </a:lnTo>
                <a:lnTo>
                  <a:pt x="0" y="0"/>
                </a:lnTo>
                <a:close/>
              </a:path>
            </a:pathLst>
          </a:custGeom>
          <a:blipFill>
            <a:blip r:embed="rId3"/>
            <a:stretch>
              <a:fillRect/>
            </a:stretch>
          </a:blipFill>
        </p:spPr>
        <p:txBody>
          <a:bodyPr/>
          <a:lstStyle/>
          <a:p>
            <a:endParaRPr lang="en-SG"/>
          </a:p>
        </p:txBody>
      </p:sp>
      <p:sp>
        <p:nvSpPr>
          <p:cNvPr id="5" name="TextBox 5"/>
          <p:cNvSpPr txBox="1"/>
          <p:nvPr/>
        </p:nvSpPr>
        <p:spPr>
          <a:xfrm>
            <a:off x="10275685" y="2945335"/>
            <a:ext cx="6983615" cy="4897983"/>
          </a:xfrm>
          <a:prstGeom prst="rect">
            <a:avLst/>
          </a:prstGeom>
        </p:spPr>
        <p:txBody>
          <a:bodyPr lIns="0" tIns="0" rIns="0" bIns="0" rtlCol="0" anchor="t">
            <a:spAutoFit/>
          </a:bodyPr>
          <a:lstStyle/>
          <a:p>
            <a:pPr algn="r">
              <a:lnSpc>
                <a:spcPts val="3875"/>
              </a:lnSpc>
            </a:pPr>
            <a:r>
              <a:rPr lang="en-US" sz="4305" spc="-198">
                <a:solidFill>
                  <a:srgbClr val="00694C"/>
                </a:solidFill>
                <a:latin typeface="Raleway"/>
              </a:rPr>
              <a:t>This is the Actual, train and test  for the ARIMA model for the 3 stocks.</a:t>
            </a:r>
          </a:p>
          <a:p>
            <a:pPr algn="r">
              <a:lnSpc>
                <a:spcPts val="3875"/>
              </a:lnSpc>
            </a:pPr>
            <a:endParaRPr lang="en-US" sz="4305" spc="-198">
              <a:solidFill>
                <a:srgbClr val="00694C"/>
              </a:solidFill>
              <a:latin typeface="Raleway"/>
            </a:endParaRPr>
          </a:p>
          <a:p>
            <a:pPr algn="r">
              <a:lnSpc>
                <a:spcPts val="3875"/>
              </a:lnSpc>
            </a:pPr>
            <a:r>
              <a:rPr lang="en-US" sz="4305" spc="-198">
                <a:solidFill>
                  <a:srgbClr val="00694C"/>
                </a:solidFill>
                <a:latin typeface="Raleway"/>
              </a:rPr>
              <a:t>In Comparison to the baseline model , the ARIMA model was able to predict the actual better than the baseline being better than the baseline model.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3600497" y="2285037"/>
            <a:ext cx="12068392" cy="7823341"/>
          </a:xfrm>
          <a:custGeom>
            <a:avLst/>
            <a:gdLst/>
            <a:ahLst/>
            <a:cxnLst/>
            <a:rect l="l" t="t" r="r" b="b"/>
            <a:pathLst>
              <a:path w="12068392" h="7823341">
                <a:moveTo>
                  <a:pt x="0" y="0"/>
                </a:moveTo>
                <a:lnTo>
                  <a:pt x="12068392" y="0"/>
                </a:lnTo>
                <a:lnTo>
                  <a:pt x="12068392" y="7823340"/>
                </a:lnTo>
                <a:lnTo>
                  <a:pt x="0" y="7823340"/>
                </a:lnTo>
                <a:lnTo>
                  <a:pt x="0" y="0"/>
                </a:lnTo>
                <a:close/>
              </a:path>
            </a:pathLst>
          </a:custGeom>
          <a:blipFill>
            <a:blip r:embed="rId2"/>
            <a:stretch>
              <a:fillRect/>
            </a:stretch>
          </a:blipFill>
        </p:spPr>
        <p:txBody>
          <a:bodyPr/>
          <a:lstStyle/>
          <a:p>
            <a:endParaRPr lang="en-SG"/>
          </a:p>
        </p:txBody>
      </p:sp>
      <p:sp>
        <p:nvSpPr>
          <p:cNvPr id="3" name="TextBox 3"/>
          <p:cNvSpPr txBox="1"/>
          <p:nvPr/>
        </p:nvSpPr>
        <p:spPr>
          <a:xfrm>
            <a:off x="5590595" y="362421"/>
            <a:ext cx="8088196" cy="1779421"/>
          </a:xfrm>
          <a:prstGeom prst="rect">
            <a:avLst/>
          </a:prstGeom>
        </p:spPr>
        <p:txBody>
          <a:bodyPr lIns="0" tIns="0" rIns="0" bIns="0" rtlCol="0" anchor="t">
            <a:spAutoFit/>
          </a:bodyPr>
          <a:lstStyle/>
          <a:p>
            <a:pPr marL="0" lvl="1" indent="0" algn="ctr">
              <a:lnSpc>
                <a:spcPts val="6703"/>
              </a:lnSpc>
            </a:pPr>
            <a:r>
              <a:rPr lang="en-US" sz="7448" spc="-342">
                <a:solidFill>
                  <a:srgbClr val="00694C"/>
                </a:solidFill>
                <a:latin typeface="Raleway Medium"/>
              </a:rPr>
              <a:t>Final Predictions (Apple)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3600497" y="2285037"/>
            <a:ext cx="12068392" cy="7823341"/>
          </a:xfrm>
          <a:custGeom>
            <a:avLst/>
            <a:gdLst/>
            <a:ahLst/>
            <a:cxnLst/>
            <a:rect l="l" t="t" r="r" b="b"/>
            <a:pathLst>
              <a:path w="12068392" h="7823341">
                <a:moveTo>
                  <a:pt x="0" y="0"/>
                </a:moveTo>
                <a:lnTo>
                  <a:pt x="12068392" y="0"/>
                </a:lnTo>
                <a:lnTo>
                  <a:pt x="12068392" y="7823340"/>
                </a:lnTo>
                <a:lnTo>
                  <a:pt x="0" y="7823340"/>
                </a:lnTo>
                <a:lnTo>
                  <a:pt x="0" y="0"/>
                </a:lnTo>
                <a:close/>
              </a:path>
            </a:pathLst>
          </a:custGeom>
          <a:blipFill>
            <a:blip r:embed="rId2"/>
            <a:stretch>
              <a:fillRect/>
            </a:stretch>
          </a:blipFill>
        </p:spPr>
        <p:txBody>
          <a:bodyPr/>
          <a:lstStyle/>
          <a:p>
            <a:endParaRPr lang="en-SG"/>
          </a:p>
        </p:txBody>
      </p:sp>
      <p:sp>
        <p:nvSpPr>
          <p:cNvPr id="3" name="Freeform 3"/>
          <p:cNvSpPr/>
          <p:nvPr/>
        </p:nvSpPr>
        <p:spPr>
          <a:xfrm>
            <a:off x="3600497" y="2285037"/>
            <a:ext cx="12068392" cy="7823341"/>
          </a:xfrm>
          <a:custGeom>
            <a:avLst/>
            <a:gdLst/>
            <a:ahLst/>
            <a:cxnLst/>
            <a:rect l="l" t="t" r="r" b="b"/>
            <a:pathLst>
              <a:path w="12068392" h="7823341">
                <a:moveTo>
                  <a:pt x="0" y="0"/>
                </a:moveTo>
                <a:lnTo>
                  <a:pt x="12068392" y="0"/>
                </a:lnTo>
                <a:lnTo>
                  <a:pt x="12068392" y="7823340"/>
                </a:lnTo>
                <a:lnTo>
                  <a:pt x="0" y="7823340"/>
                </a:lnTo>
                <a:lnTo>
                  <a:pt x="0" y="0"/>
                </a:lnTo>
                <a:close/>
              </a:path>
            </a:pathLst>
          </a:custGeom>
          <a:blipFill>
            <a:blip r:embed="rId3"/>
            <a:stretch>
              <a:fillRect/>
            </a:stretch>
          </a:blipFill>
        </p:spPr>
        <p:txBody>
          <a:bodyPr/>
          <a:lstStyle/>
          <a:p>
            <a:endParaRPr lang="en-SG"/>
          </a:p>
        </p:txBody>
      </p:sp>
      <p:sp>
        <p:nvSpPr>
          <p:cNvPr id="4" name="TextBox 4"/>
          <p:cNvSpPr txBox="1"/>
          <p:nvPr/>
        </p:nvSpPr>
        <p:spPr>
          <a:xfrm>
            <a:off x="5590595" y="362421"/>
            <a:ext cx="8088196" cy="1779421"/>
          </a:xfrm>
          <a:prstGeom prst="rect">
            <a:avLst/>
          </a:prstGeom>
        </p:spPr>
        <p:txBody>
          <a:bodyPr lIns="0" tIns="0" rIns="0" bIns="0" rtlCol="0" anchor="t">
            <a:spAutoFit/>
          </a:bodyPr>
          <a:lstStyle/>
          <a:p>
            <a:pPr marL="0" lvl="1" indent="0" algn="ctr">
              <a:lnSpc>
                <a:spcPts val="6703"/>
              </a:lnSpc>
            </a:pPr>
            <a:r>
              <a:rPr lang="en-US" sz="7448" spc="-342">
                <a:solidFill>
                  <a:srgbClr val="00694C"/>
                </a:solidFill>
                <a:latin typeface="Raleway Medium"/>
              </a:rPr>
              <a:t>Final Predictions (Amazon)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3600497" y="2285037"/>
            <a:ext cx="12068392" cy="7823341"/>
          </a:xfrm>
          <a:custGeom>
            <a:avLst/>
            <a:gdLst/>
            <a:ahLst/>
            <a:cxnLst/>
            <a:rect l="l" t="t" r="r" b="b"/>
            <a:pathLst>
              <a:path w="12068392" h="7823341">
                <a:moveTo>
                  <a:pt x="0" y="0"/>
                </a:moveTo>
                <a:lnTo>
                  <a:pt x="12068392" y="0"/>
                </a:lnTo>
                <a:lnTo>
                  <a:pt x="12068392" y="7823340"/>
                </a:lnTo>
                <a:lnTo>
                  <a:pt x="0" y="7823340"/>
                </a:lnTo>
                <a:lnTo>
                  <a:pt x="0" y="0"/>
                </a:lnTo>
                <a:close/>
              </a:path>
            </a:pathLst>
          </a:custGeom>
          <a:blipFill>
            <a:blip r:embed="rId2"/>
            <a:stretch>
              <a:fillRect/>
            </a:stretch>
          </a:blipFill>
        </p:spPr>
        <p:txBody>
          <a:bodyPr/>
          <a:lstStyle/>
          <a:p>
            <a:endParaRPr lang="en-SG"/>
          </a:p>
        </p:txBody>
      </p:sp>
      <p:sp>
        <p:nvSpPr>
          <p:cNvPr id="3" name="Freeform 3"/>
          <p:cNvSpPr/>
          <p:nvPr/>
        </p:nvSpPr>
        <p:spPr>
          <a:xfrm>
            <a:off x="3600497" y="2285037"/>
            <a:ext cx="12068392" cy="7787487"/>
          </a:xfrm>
          <a:custGeom>
            <a:avLst/>
            <a:gdLst/>
            <a:ahLst/>
            <a:cxnLst/>
            <a:rect l="l" t="t" r="r" b="b"/>
            <a:pathLst>
              <a:path w="12068392" h="7787487">
                <a:moveTo>
                  <a:pt x="0" y="0"/>
                </a:moveTo>
                <a:lnTo>
                  <a:pt x="12068392" y="0"/>
                </a:lnTo>
                <a:lnTo>
                  <a:pt x="12068392" y="7787486"/>
                </a:lnTo>
                <a:lnTo>
                  <a:pt x="0" y="7787486"/>
                </a:lnTo>
                <a:lnTo>
                  <a:pt x="0" y="0"/>
                </a:lnTo>
                <a:close/>
              </a:path>
            </a:pathLst>
          </a:custGeom>
          <a:blipFill>
            <a:blip r:embed="rId3"/>
            <a:stretch>
              <a:fillRect/>
            </a:stretch>
          </a:blipFill>
        </p:spPr>
        <p:txBody>
          <a:bodyPr/>
          <a:lstStyle/>
          <a:p>
            <a:endParaRPr lang="en-SG"/>
          </a:p>
        </p:txBody>
      </p:sp>
      <p:sp>
        <p:nvSpPr>
          <p:cNvPr id="4" name="TextBox 4"/>
          <p:cNvSpPr txBox="1"/>
          <p:nvPr/>
        </p:nvSpPr>
        <p:spPr>
          <a:xfrm>
            <a:off x="5590595" y="362421"/>
            <a:ext cx="8088196" cy="1779421"/>
          </a:xfrm>
          <a:prstGeom prst="rect">
            <a:avLst/>
          </a:prstGeom>
        </p:spPr>
        <p:txBody>
          <a:bodyPr lIns="0" tIns="0" rIns="0" bIns="0" rtlCol="0" anchor="t">
            <a:spAutoFit/>
          </a:bodyPr>
          <a:lstStyle/>
          <a:p>
            <a:pPr marL="0" lvl="1" indent="0" algn="ctr">
              <a:lnSpc>
                <a:spcPts val="6703"/>
              </a:lnSpc>
            </a:pPr>
            <a:r>
              <a:rPr lang="en-US" sz="7448" spc="-342">
                <a:solidFill>
                  <a:srgbClr val="00694C"/>
                </a:solidFill>
                <a:latin typeface="Raleway Medium"/>
              </a:rPr>
              <a:t>Final Predictions (DBS)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SG"/>
          </a:p>
        </p:txBody>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SG"/>
          </a:p>
        </p:txBody>
      </p:sp>
      <p:sp>
        <p:nvSpPr>
          <p:cNvPr id="4" name="TextBox 4"/>
          <p:cNvSpPr txBox="1"/>
          <p:nvPr/>
        </p:nvSpPr>
        <p:spPr>
          <a:xfrm>
            <a:off x="4254217" y="881944"/>
            <a:ext cx="9779565" cy="1249343"/>
          </a:xfrm>
          <a:prstGeom prst="rect">
            <a:avLst/>
          </a:prstGeom>
        </p:spPr>
        <p:txBody>
          <a:bodyPr lIns="0" tIns="0" rIns="0" bIns="0" rtlCol="0" anchor="t">
            <a:spAutoFit/>
          </a:bodyPr>
          <a:lstStyle/>
          <a:p>
            <a:pPr marL="0" lvl="1" indent="0" algn="ctr">
              <a:lnSpc>
                <a:spcPts val="9037"/>
              </a:lnSpc>
            </a:pPr>
            <a:r>
              <a:rPr lang="en-US" sz="10041" spc="-461">
                <a:solidFill>
                  <a:srgbClr val="00694C"/>
                </a:solidFill>
                <a:latin typeface="Raleway Medium"/>
              </a:rPr>
              <a:t>Conclusion</a:t>
            </a:r>
          </a:p>
        </p:txBody>
      </p:sp>
      <p:sp>
        <p:nvSpPr>
          <p:cNvPr id="5" name="TextBox 5"/>
          <p:cNvSpPr txBox="1"/>
          <p:nvPr/>
        </p:nvSpPr>
        <p:spPr>
          <a:xfrm>
            <a:off x="2177065" y="2279452"/>
            <a:ext cx="13933869" cy="253347082"/>
          </a:xfrm>
          <a:prstGeom prst="rect">
            <a:avLst/>
          </a:prstGeom>
        </p:spPr>
        <p:txBody>
          <a:bodyPr lIns="0" tIns="0" rIns="0" bIns="0" rtlCol="0" anchor="t">
            <a:spAutoFit/>
          </a:bodyPr>
          <a:lstStyle/>
          <a:p>
            <a:pPr algn="ctr">
              <a:lnSpc>
                <a:spcPts val="5712"/>
              </a:lnSpc>
            </a:pPr>
            <a:r>
              <a:rPr lang="en-US" sz="4080">
                <a:solidFill>
                  <a:srgbClr val="00694C"/>
                </a:solidFill>
                <a:latin typeface="Raleway Bold"/>
              </a:rPr>
              <a:t>In conclusion my model was able to predict better than the baseline model or the next 60 days on the trend of the stock price by having a lower MSE and MAPE scores. The model's predictions are closer to the actual stock prices than those of the baseline model, both in terms of raw difference (MSE) and percentage difference (MAPE). This indicates that the model is more accurate in predicting the trend of the stock price for the next 60 days compared to the baseline model.</a:t>
            </a: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marL="880969" lvl="1" indent="-440485" algn="ctr">
              <a:lnSpc>
                <a:spcPts val="5712"/>
              </a:lnSpc>
              <a:buFont typeface="Arial"/>
              <a:buChar char="•"/>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r>
              <a:rPr lang="en-US" sz="4080">
                <a:solidFill>
                  <a:srgbClr val="00694C"/>
                </a:solidFill>
                <a:latin typeface="Raleway Bold"/>
              </a:rPr>
              <a:t>Student_Performance_dataset.csv</a:t>
            </a:r>
          </a:p>
          <a:p>
            <a:pPr marL="880969" lvl="1" indent="-440485" algn="ctr">
              <a:lnSpc>
                <a:spcPts val="5712"/>
              </a:lnSpc>
              <a:buFont typeface="Arial"/>
              <a:buChar char="•"/>
            </a:pPr>
            <a:endParaRPr lang="en-US" sz="4080">
              <a:solidFill>
                <a:srgbClr val="00694C"/>
              </a:solidFill>
              <a:latin typeface="Raleway Bold"/>
            </a:endParaRPr>
          </a:p>
          <a:p>
            <a:pPr algn="ctr">
              <a:lnSpc>
                <a:spcPts val="5712"/>
              </a:lnSpc>
            </a:pPr>
            <a:r>
              <a:rPr lang="en-US" sz="4080">
                <a:solidFill>
                  <a:srgbClr val="00694C"/>
                </a:solidFill>
                <a:latin typeface="Raleway Bold"/>
              </a:rPr>
              <a:t>CA2.ipynb</a:t>
            </a:r>
          </a:p>
          <a:p>
            <a:pPr marL="880969" lvl="1" indent="-440485" algn="ctr">
              <a:lnSpc>
                <a:spcPts val="5712"/>
              </a:lnSpc>
              <a:buFont typeface="Arial"/>
              <a:buChar char="•"/>
            </a:pPr>
            <a:endParaRPr lang="en-US" sz="4080">
              <a:solidFill>
                <a:srgbClr val="00694C"/>
              </a:solidFill>
              <a:latin typeface="Raleway Bold"/>
            </a:endParaRPr>
          </a:p>
          <a:p>
            <a:pPr algn="ctr">
              <a:lnSpc>
                <a:spcPts val="5712"/>
              </a:lnSpc>
            </a:pPr>
            <a:r>
              <a:rPr lang="en-US" sz="4080">
                <a:solidFill>
                  <a:srgbClr val="00694C"/>
                </a:solidFill>
                <a:latin typeface="Raleway Bold"/>
              </a:rPr>
              <a:t>CA2-Stock-Price-Data.csv - Data Wrangler</a:t>
            </a:r>
          </a:p>
          <a:p>
            <a:pPr marL="880969" lvl="1" indent="-440485" algn="ctr">
              <a:lnSpc>
                <a:spcPts val="5712"/>
              </a:lnSpc>
              <a:buFont typeface="Arial"/>
              <a:buChar char="•"/>
            </a:pPr>
            <a:endParaRPr lang="en-US" sz="4080">
              <a:solidFill>
                <a:srgbClr val="00694C"/>
              </a:solidFill>
              <a:latin typeface="Raleway Bold"/>
            </a:endParaRPr>
          </a:p>
          <a:p>
            <a:pPr algn="ctr">
              <a:lnSpc>
                <a:spcPts val="5712"/>
              </a:lnSpc>
            </a:pPr>
            <a:r>
              <a:rPr lang="en-US" sz="4080">
                <a:solidFill>
                  <a:srgbClr val="00694C"/>
                </a:solidFill>
                <a:latin typeface="Raleway Bold"/>
              </a:rPr>
              <a:t>CA2_Clustering.ipynb</a:t>
            </a:r>
          </a:p>
          <a:p>
            <a:pPr marL="880969" lvl="1" indent="-440485" algn="ctr">
              <a:lnSpc>
                <a:spcPts val="5712"/>
              </a:lnSpc>
              <a:buFont typeface="Arial"/>
              <a:buChar char="•"/>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marL="880969" lvl="1" indent="-440485" algn="ctr">
              <a:lnSpc>
                <a:spcPts val="5712"/>
              </a:lnSpc>
              <a:buFont typeface="Arial"/>
              <a:buChar char="•"/>
            </a:pPr>
            <a:endParaRPr lang="en-US" sz="4080">
              <a:solidFill>
                <a:srgbClr val="00694C"/>
              </a:solidFill>
              <a:latin typeface="Raleway Bold"/>
            </a:endParaRPr>
          </a:p>
          <a:p>
            <a:pPr marL="880969" lvl="1" indent="-440485" algn="ctr">
              <a:lnSpc>
                <a:spcPts val="5712"/>
              </a:lnSpc>
              <a:buFont typeface="Arial"/>
              <a:buChar char="•"/>
            </a:pPr>
            <a:endParaRPr lang="en-US" sz="4080">
              <a:solidFill>
                <a:srgbClr val="00694C"/>
              </a:solidFill>
              <a:latin typeface="Raleway Bold"/>
            </a:endParaRPr>
          </a:p>
          <a:p>
            <a:pPr marL="880969" lvl="1" indent="-440485" algn="ctr">
              <a:lnSpc>
                <a:spcPts val="5712"/>
              </a:lnSpc>
              <a:buFont typeface="Arial"/>
              <a:buChar char="•"/>
            </a:pPr>
            <a:endParaRPr lang="en-US" sz="4080">
              <a:solidFill>
                <a:srgbClr val="00694C"/>
              </a:solidFill>
              <a:latin typeface="Raleway Bold"/>
            </a:endParaRPr>
          </a:p>
          <a:p>
            <a:pPr algn="ctr">
              <a:lnSpc>
                <a:spcPts val="5712"/>
              </a:lnSpc>
            </a:pPr>
            <a:r>
              <a:rPr lang="en-US" sz="4080">
                <a:solidFill>
                  <a:srgbClr val="00694C"/>
                </a:solidFill>
                <a:latin typeface="Raleway Bold"/>
              </a:rPr>
              <a:t>CA2.ipynb</a:t>
            </a: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r>
              <a:rPr lang="en-US" sz="4080">
                <a:solidFill>
                  <a:srgbClr val="00694C"/>
                </a:solidFill>
                <a:latin typeface="Raleway Bold"/>
              </a:rPr>
              <a:t>Time Series Analysis Project</a:t>
            </a: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r>
              <a:rPr lang="en-US" sz="4080">
                <a:solidFill>
                  <a:srgbClr val="00694C"/>
                </a:solidFill>
                <a:latin typeface="Raleway Bold"/>
              </a:rPr>
              <a:t>Univariate Analysis</a:t>
            </a: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r>
              <a:rPr lang="en-US" sz="4080">
                <a:solidFill>
                  <a:srgbClr val="00694C"/>
                </a:solidFill>
                <a:latin typeface="Raleway Bold"/>
              </a:rPr>
              <a:t>Final Predictions</a:t>
            </a: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r>
              <a:rPr lang="en-US" sz="4080">
                <a:solidFill>
                  <a:srgbClr val="00694C"/>
                </a:solidFill>
                <a:latin typeface="Raleway Bold"/>
              </a:rPr>
              <a:t>fig, axes = plt.figure(figsize=(13,8)), plt.gca()</a:t>
            </a: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r>
              <a:rPr lang="en-US" sz="4080">
                <a:solidFill>
                  <a:srgbClr val="00694C"/>
                </a:solidFill>
                <a:latin typeface="Raleway Bold"/>
              </a:rPr>
              <a:t>CA2_Clustering.ipynb</a:t>
            </a:r>
          </a:p>
          <a:p>
            <a:pPr marL="880969" lvl="1" indent="-440485" algn="ctr">
              <a:lnSpc>
                <a:spcPts val="5712"/>
              </a:lnSpc>
              <a:buFont typeface="Arial"/>
              <a:buChar char="•"/>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marL="880969" lvl="1" indent="-440485" algn="ctr">
              <a:lnSpc>
                <a:spcPts val="5712"/>
              </a:lnSpc>
              <a:buFont typeface="Arial"/>
              <a:buChar char="•"/>
            </a:pPr>
            <a:endParaRPr lang="en-US" sz="4080">
              <a:solidFill>
                <a:srgbClr val="00694C"/>
              </a:solidFill>
              <a:latin typeface="Raleway Bold"/>
            </a:endParaRPr>
          </a:p>
          <a:p>
            <a:pPr algn="ctr">
              <a:lnSpc>
                <a:spcPts val="5712"/>
              </a:lnSpc>
            </a:pPr>
            <a:r>
              <a:rPr lang="en-US" sz="4080">
                <a:solidFill>
                  <a:srgbClr val="00694C"/>
                </a:solidFill>
                <a:latin typeface="Raleway Bold"/>
              </a:rPr>
              <a:t>CA2_Clustering.ipynb</a:t>
            </a: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r>
              <a:rPr lang="en-US" sz="4080">
                <a:solidFill>
                  <a:srgbClr val="00694C"/>
                </a:solidFill>
                <a:latin typeface="Raleway Bold"/>
              </a:rPr>
              <a:t>Data Preprocessing &amp; Feature Engineering</a:t>
            </a: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r>
              <a:rPr lang="en-US" sz="4080">
                <a:solidFill>
                  <a:srgbClr val="00694C"/>
                </a:solidFill>
                <a:latin typeface="Raleway Bold"/>
              </a:rPr>
              <a:t>1. Standard Scaling</a:t>
            </a: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r>
              <a:rPr lang="en-US" sz="4080">
                <a:solidFill>
                  <a:srgbClr val="00694C"/>
                </a:solidFill>
                <a:latin typeface="Raleway Bold"/>
              </a:rPr>
              <a:t>kmeans = KMeans(n_clusters=3, random_state=42).fit(tsne_features)</a:t>
            </a: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r>
              <a:rPr lang="en-US" sz="4080">
                <a:solidFill>
                  <a:srgbClr val="00694C"/>
                </a:solidFill>
                <a:latin typeface="Raleway Bold"/>
              </a:rPr>
              <a:t> 0  3</a:t>
            </a:r>
          </a:p>
          <a:p>
            <a:pPr algn="ctr">
              <a:lnSpc>
                <a:spcPts val="5712"/>
              </a:lnSpc>
            </a:pPr>
            <a:r>
              <a:rPr lang="en-US" sz="4080">
                <a:solidFill>
                  <a:srgbClr val="00694C"/>
                </a:solidFill>
                <a:latin typeface="Raleway Bold"/>
              </a:rPr>
              <a:t> 0</a:t>
            </a:r>
          </a:p>
          <a:p>
            <a:pPr algn="ctr">
              <a:lnSpc>
                <a:spcPts val="5712"/>
              </a:lnSpc>
            </a:pPr>
            <a:r>
              <a:rPr lang="en-US" sz="4080">
                <a:solidFill>
                  <a:srgbClr val="00694C"/>
                </a:solidFill>
                <a:latin typeface="Raleway Bold"/>
              </a:rPr>
              <a:t> black</a:t>
            </a:r>
          </a:p>
          <a:p>
            <a:pPr algn="ctr">
              <a:lnSpc>
                <a:spcPts val="5712"/>
              </a:lnSpc>
            </a:pPr>
            <a:r>
              <a:rPr lang="en-US" sz="4080">
                <a:solidFill>
                  <a:srgbClr val="00694C"/>
                </a:solidFill>
                <a:latin typeface="Raleway Bold"/>
              </a:rPr>
              <a:t> Connected to Discord</a:t>
            </a: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r>
              <a:rPr lang="en-US" sz="4080">
                <a:solidFill>
                  <a:srgbClr val="00694C"/>
                </a:solidFill>
                <a:latin typeface="Raleway Bold"/>
              </a:rPr>
              <a:t> Prettier</a:t>
            </a:r>
          </a:p>
          <a:p>
            <a:pPr algn="ctr">
              <a:lnSpc>
                <a:spcPts val="5712"/>
              </a:lnSpc>
            </a:pPr>
            <a:endParaRPr lang="en-US" sz="4080">
              <a:solidFill>
                <a:srgbClr val="00694C"/>
              </a:solidFill>
              <a:latin typeface="Raleway Bold"/>
            </a:endParaRPr>
          </a:p>
          <a:p>
            <a:pPr algn="ctr">
              <a:lnSpc>
                <a:spcPts val="5712"/>
              </a:lnSpc>
            </a:pPr>
            <a:r>
              <a:rPr lang="en-US" sz="4080">
                <a:solidFill>
                  <a:srgbClr val="00694C"/>
                </a:solidFill>
                <a:latin typeface="Raleway Bold"/>
              </a:rPr>
              <a:t> Go Live</a:t>
            </a:r>
          </a:p>
          <a:p>
            <a:pPr algn="ctr">
              <a:lnSpc>
                <a:spcPts val="5712"/>
              </a:lnSpc>
            </a:pPr>
            <a:r>
              <a:rPr lang="en-US" sz="4080">
                <a:solidFill>
                  <a:srgbClr val="00694C"/>
                </a:solidFill>
                <a:latin typeface="Raleway Bold"/>
              </a:rPr>
              <a:t>Cell 45 of 48</a:t>
            </a:r>
          </a:p>
          <a:p>
            <a:pPr algn="ctr">
              <a:lnSpc>
                <a:spcPts val="5712"/>
              </a:lnSpc>
            </a:pPr>
            <a:r>
              <a:rPr lang="en-US" sz="4080">
                <a:solidFill>
                  <a:srgbClr val="00694C"/>
                </a:solidFill>
                <a:latin typeface="Raleway Bold"/>
              </a:rPr>
              <a:t>CRLF</a:t>
            </a:r>
          </a:p>
          <a:p>
            <a:pPr algn="ctr">
              <a:lnSpc>
                <a:spcPts val="5712"/>
              </a:lnSpc>
            </a:pPr>
            <a:r>
              <a:rPr lang="en-US" sz="4080">
                <a:solidFill>
                  <a:srgbClr val="00694C"/>
                </a:solidFill>
                <a:latin typeface="Raleway Bold"/>
              </a:rPr>
              <a:t>Spaces: 4</a:t>
            </a:r>
          </a:p>
          <a:p>
            <a:pPr algn="ctr">
              <a:lnSpc>
                <a:spcPts val="5712"/>
              </a:lnSpc>
            </a:pPr>
            <a:r>
              <a:rPr lang="en-US" sz="4080">
                <a:solidFill>
                  <a:srgbClr val="00694C"/>
                </a:solidFill>
                <a:latin typeface="Raleway Bold"/>
              </a:rPr>
              <a:t>Ln 4, Col 27</a:t>
            </a: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r>
              <a:rPr lang="en-US" sz="4080">
                <a:solidFill>
                  <a:srgbClr val="00694C"/>
                </a:solidFill>
                <a:latin typeface="Raleway Bold"/>
              </a:rPr>
              <a:t>Info: Loading data frame</a:t>
            </a:r>
          </a:p>
          <a:p>
            <a:pPr algn="ctr">
              <a:lnSpc>
                <a:spcPts val="5712"/>
              </a:lnSpc>
            </a:pPr>
            <a:endParaRPr lang="en-US" sz="4080">
              <a:solidFill>
                <a:srgbClr val="00694C"/>
              </a:solidFill>
              <a:latin typeface="Raleway Bold"/>
            </a:endParaRPr>
          </a:p>
          <a:p>
            <a:pPr algn="ctr">
              <a:lnSpc>
                <a:spcPts val="5712"/>
              </a:lnSpc>
            </a:pPr>
            <a:r>
              <a:rPr lang="en-US" sz="4080">
                <a:solidFill>
                  <a:srgbClr val="00694C"/>
                </a:solidFill>
                <a:latin typeface="Raleway Bold"/>
              </a:rPr>
              <a:t>Sure, I'd be happy to elaborate. The statement is saying that the model in question has performed better than the baseline model in predicting the trend of the stock price for the next 60 days. This conclusion is based on the fact that the model has lower Mean Squared Error (MSE) and Mean Absolute Percentage Error (MAPE) scores. MSE and MAPE are both metrics used to evaluate the performance of predictive models: 1. Mean Squared Error (MSE): This is the average of the squares of the differences between the actual and predicted values. A lower MSE means that the model's predictions are closer to the actual values, which is desirable. 2. Mean Absolute Percentage Error (MAPE): This is the average of the absolute percentage differences between the actual and predicted values. A lower MAPE means that the model's predictions are closer to the actual values in terms of percentage, which is also desirable. So, when the statement says the model has lower MSE and MAPE scores, it means that on average, the model's predictions are closer to the actual stock prices than those of the baseline model, both in terms of raw difference (MSE) and percentage difference (MAPE). This indicates that the model is more accurate in predicting the trend of the stock price for the next 60 days compared to the baseline model.</a:t>
            </a: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marL="880969" lvl="1" indent="-440485" algn="ctr">
              <a:lnSpc>
                <a:spcPts val="5712"/>
              </a:lnSpc>
              <a:buFont typeface="Arial"/>
              <a:buChar char="•"/>
            </a:pPr>
            <a:r>
              <a:rPr lang="en-US" sz="4080">
                <a:solidFill>
                  <a:srgbClr val="00694C"/>
                </a:solidFill>
                <a:latin typeface="Raleway Bold"/>
              </a:rPr>
              <a:t>Code</a:t>
            </a:r>
          </a:p>
          <a:p>
            <a:pPr marL="880969" lvl="1" indent="-440485" algn="ctr">
              <a:lnSpc>
                <a:spcPts val="5712"/>
              </a:lnSpc>
              <a:buFont typeface="Arial"/>
              <a:buChar char="•"/>
            </a:pPr>
            <a:r>
              <a:rPr lang="en-US" sz="4080">
                <a:solidFill>
                  <a:srgbClr val="00694C"/>
                </a:solidFill>
                <a:latin typeface="Raleway Bold"/>
              </a:rPr>
              <a:t>Markdown</a:t>
            </a:r>
          </a:p>
          <a:p>
            <a:pPr algn="ctr">
              <a:lnSpc>
                <a:spcPts val="5712"/>
              </a:lnSpc>
            </a:pPr>
            <a:endParaRPr lang="en-US" sz="4080">
              <a:solidFill>
                <a:srgbClr val="00694C"/>
              </a:solidFill>
              <a:latin typeface="Raleway Bold"/>
            </a:endParaRPr>
          </a:p>
          <a:p>
            <a:pPr marL="880969" lvl="1" indent="-440485" algn="ctr">
              <a:lnSpc>
                <a:spcPts val="5712"/>
              </a:lnSpc>
              <a:buFont typeface="Arial"/>
              <a:buChar char="•"/>
            </a:pPr>
            <a:endParaRPr lang="en-US" sz="4080">
              <a:solidFill>
                <a:srgbClr val="00694C"/>
              </a:solidFill>
              <a:latin typeface="Raleway Bold"/>
            </a:endParaRPr>
          </a:p>
          <a:p>
            <a:pPr marL="880969" lvl="1" indent="-440485" algn="ctr">
              <a:lnSpc>
                <a:spcPts val="5712"/>
              </a:lnSpc>
              <a:buFont typeface="Arial"/>
              <a:buChar char="•"/>
            </a:pPr>
            <a:endParaRPr lang="en-US" sz="4080">
              <a:solidFill>
                <a:srgbClr val="00694C"/>
              </a:solidFill>
              <a:latin typeface="Raleway Bold"/>
            </a:endParaRPr>
          </a:p>
          <a:p>
            <a:pPr marL="880969" lvl="1" indent="-440485" algn="ctr">
              <a:lnSpc>
                <a:spcPts val="5712"/>
              </a:lnSpc>
              <a:buFont typeface="Arial"/>
              <a:buChar char="•"/>
            </a:pPr>
            <a:endParaRPr lang="en-US" sz="4080">
              <a:solidFill>
                <a:srgbClr val="00694C"/>
              </a:solidFill>
              <a:latin typeface="Raleway Bold"/>
            </a:endParaRPr>
          </a:p>
          <a:p>
            <a:pPr marL="880969" lvl="1" indent="-440485" algn="ctr">
              <a:lnSpc>
                <a:spcPts val="5712"/>
              </a:lnSpc>
              <a:buFont typeface="Arial"/>
              <a:buChar char="•"/>
            </a:pPr>
            <a:endParaRPr lang="en-US" sz="4080">
              <a:solidFill>
                <a:srgbClr val="00694C"/>
              </a:solidFill>
              <a:latin typeface="Raleway Bold"/>
            </a:endParaRPr>
          </a:p>
          <a:p>
            <a:pPr marL="880969" lvl="1" indent="-440485" algn="ctr">
              <a:lnSpc>
                <a:spcPts val="5712"/>
              </a:lnSpc>
              <a:buFont typeface="Arial"/>
              <a:buChar char="•"/>
            </a:pPr>
            <a:endParaRPr lang="en-US" sz="4080">
              <a:solidFill>
                <a:srgbClr val="00694C"/>
              </a:solidFill>
              <a:latin typeface="Raleway Bold"/>
            </a:endParaRPr>
          </a:p>
          <a:p>
            <a:pPr marL="880969" lvl="1" indent="-440485" algn="ctr">
              <a:lnSpc>
                <a:spcPts val="5712"/>
              </a:lnSpc>
              <a:buFont typeface="Arial"/>
              <a:buChar char="•"/>
            </a:pPr>
            <a:endParaRPr lang="en-US" sz="4080">
              <a:solidFill>
                <a:srgbClr val="00694C"/>
              </a:solidFill>
              <a:latin typeface="Raleway Bold"/>
            </a:endParaRPr>
          </a:p>
          <a:p>
            <a:pPr algn="ctr">
              <a:lnSpc>
                <a:spcPts val="5712"/>
              </a:lnSpc>
            </a:pPr>
            <a:r>
              <a:rPr lang="en-US" sz="4080">
                <a:solidFill>
                  <a:srgbClr val="00694C"/>
                </a:solidFill>
                <a:latin typeface="Raleway Bold"/>
              </a:rPr>
              <a:t>[661]</a:t>
            </a:r>
          </a:p>
          <a:p>
            <a:pPr marL="880969" lvl="1" indent="-440485" algn="ctr">
              <a:lnSpc>
                <a:spcPts val="5712"/>
              </a:lnSpc>
              <a:buFont typeface="Arial"/>
              <a:buChar char="•"/>
            </a:pPr>
            <a:endParaRPr lang="en-US" sz="4080">
              <a:solidFill>
                <a:srgbClr val="00694C"/>
              </a:solidFill>
              <a:latin typeface="Raleway Bold"/>
            </a:endParaRPr>
          </a:p>
          <a:p>
            <a:pPr marL="880969" lvl="1" indent="-440485" algn="ctr">
              <a:lnSpc>
                <a:spcPts val="5712"/>
              </a:lnSpc>
              <a:buFont typeface="Arial"/>
              <a:buChar char="•"/>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r>
              <a:rPr lang="en-US" sz="4080">
                <a:solidFill>
                  <a:srgbClr val="00694C"/>
                </a:solidFill>
                <a:latin typeface="Raleway Bold"/>
              </a:rPr>
              <a:t>t_inertia = []</a:t>
            </a:r>
          </a:p>
          <a:p>
            <a:pPr algn="ctr">
              <a:lnSpc>
                <a:spcPts val="5712"/>
              </a:lnSpc>
            </a:pPr>
            <a:r>
              <a:rPr lang="en-US" sz="4080">
                <a:solidFill>
                  <a:srgbClr val="00694C"/>
                </a:solidFill>
                <a:latin typeface="Raleway Bold"/>
              </a:rPr>
              <a:t>t_score = []</a:t>
            </a:r>
          </a:p>
          <a:p>
            <a:pPr algn="ctr">
              <a:lnSpc>
                <a:spcPts val="5712"/>
              </a:lnSpc>
            </a:pPr>
            <a:r>
              <a:rPr lang="en-US" sz="4080">
                <a:solidFill>
                  <a:srgbClr val="00694C"/>
                </a:solidFill>
                <a:latin typeface="Raleway Bold"/>
              </a:rPr>
              <a:t>t_centroid = []</a:t>
            </a:r>
          </a:p>
          <a:p>
            <a:pPr algn="ctr">
              <a:lnSpc>
                <a:spcPts val="5712"/>
              </a:lnSpc>
            </a:pPr>
            <a:r>
              <a:rPr lang="en-US" sz="4080">
                <a:solidFill>
                  <a:srgbClr val="00694C"/>
                </a:solidFill>
                <a:latin typeface="Raleway Bold"/>
              </a:rPr>
              <a:t>t_silhouettes_value = []</a:t>
            </a:r>
          </a:p>
          <a:p>
            <a:pPr algn="ctr">
              <a:lnSpc>
                <a:spcPts val="5712"/>
              </a:lnSpc>
            </a:pPr>
            <a:r>
              <a:rPr lang="en-US" sz="4080">
                <a:solidFill>
                  <a:srgbClr val="00694C"/>
                </a:solidFill>
                <a:latin typeface="Raleway Bold"/>
              </a:rPr>
              <a:t>for k in range(2, 24):</a:t>
            </a:r>
          </a:p>
          <a:p>
            <a:pPr algn="ctr">
              <a:lnSpc>
                <a:spcPts val="5712"/>
              </a:lnSpc>
            </a:pPr>
            <a:r>
              <a:rPr lang="en-US" sz="4080">
                <a:solidFill>
                  <a:srgbClr val="00694C"/>
                </a:solidFill>
                <a:latin typeface="Raleway Bold"/>
              </a:rPr>
              <a:t>    kmeans = KMeans(n_clusters=k, random_state=1).fit(tsne_features)</a:t>
            </a:r>
          </a:p>
          <a:p>
            <a:pPr algn="ctr">
              <a:lnSpc>
                <a:spcPts val="5712"/>
              </a:lnSpc>
            </a:pPr>
            <a:r>
              <a:rPr lang="en-US" sz="4080">
                <a:solidFill>
                  <a:srgbClr val="00694C"/>
                </a:solidFill>
                <a:latin typeface="Raleway Bold"/>
              </a:rPr>
              <a:t>    label = kmeans.predict(tsne_features)</a:t>
            </a:r>
          </a:p>
          <a:p>
            <a:pPr algn="ctr">
              <a:lnSpc>
                <a:spcPts val="5712"/>
              </a:lnSpc>
            </a:pPr>
            <a:r>
              <a:rPr lang="en-US" sz="4080">
                <a:solidFill>
                  <a:srgbClr val="00694C"/>
                </a:solidFill>
                <a:latin typeface="Raleway Bold"/>
              </a:rPr>
              <a:t>    t_inertia.append(np.sqrt(kmeans.inertia_))</a:t>
            </a:r>
          </a:p>
          <a:p>
            <a:pPr algn="ctr">
              <a:lnSpc>
                <a:spcPts val="5712"/>
              </a:lnSpc>
            </a:pPr>
            <a:r>
              <a:rPr lang="en-US" sz="4080">
                <a:solidFill>
                  <a:srgbClr val="00694C"/>
                </a:solidFill>
                <a:latin typeface="Raleway Bold"/>
              </a:rPr>
              <a:t>    t_centroid.append(kmeans.cluster_centers_)</a:t>
            </a:r>
          </a:p>
          <a:p>
            <a:pPr algn="ctr">
              <a:lnSpc>
                <a:spcPts val="5712"/>
              </a:lnSpc>
            </a:pPr>
            <a:r>
              <a:rPr lang="en-US" sz="4080">
                <a:solidFill>
                  <a:srgbClr val="00694C"/>
                </a:solidFill>
                <a:latin typeface="Raleway Bold"/>
              </a:rPr>
              <a:t>    t_score.append(silhouette_score(tsne_features, label))</a:t>
            </a:r>
          </a:p>
          <a:p>
            <a:pPr algn="ctr">
              <a:lnSpc>
                <a:spcPts val="5712"/>
              </a:lnSpc>
            </a:pPr>
            <a:r>
              <a:rPr lang="en-US" sz="4080">
                <a:solidFill>
                  <a:srgbClr val="00694C"/>
                </a:solidFill>
                <a:latin typeface="Raleway Bold"/>
              </a:rPr>
              <a:t>    t_silhouettes_value.append(silhouette_samples(tsne_features, label))</a:t>
            </a: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r>
              <a:rPr lang="en-US" sz="4080">
                <a:solidFill>
                  <a:srgbClr val="00694C"/>
                </a:solidFill>
                <a:latin typeface="Raleway Bold"/>
              </a:rPr>
              <a:t>13.2s</a:t>
            </a:r>
          </a:p>
          <a:p>
            <a:pPr algn="ctr">
              <a:lnSpc>
                <a:spcPts val="5712"/>
              </a:lnSpc>
            </a:pPr>
            <a:endParaRPr lang="en-US" sz="4080">
              <a:solidFill>
                <a:srgbClr val="00694C"/>
              </a:solidFill>
              <a:latin typeface="Raleway Bold"/>
            </a:endParaRPr>
          </a:p>
          <a:p>
            <a:pPr algn="ctr">
              <a:lnSpc>
                <a:spcPts val="5712"/>
              </a:lnSpc>
            </a:pPr>
            <a:r>
              <a:rPr lang="en-US" sz="4080">
                <a:solidFill>
                  <a:srgbClr val="00694C"/>
                </a:solidFill>
                <a:latin typeface="Raleway Bold"/>
              </a:rPr>
              <a:t>Python</a:t>
            </a:r>
          </a:p>
          <a:p>
            <a:pPr algn="ctr">
              <a:lnSpc>
                <a:spcPts val="5712"/>
              </a:lnSpc>
            </a:pPr>
            <a:endParaRPr lang="en-US" sz="4080">
              <a:solidFill>
                <a:srgbClr val="00694C"/>
              </a:solidFill>
              <a:latin typeface="Raleway Bold"/>
            </a:endParaRPr>
          </a:p>
          <a:p>
            <a:pPr marL="880969" lvl="1" indent="-440485" algn="ctr">
              <a:lnSpc>
                <a:spcPts val="5712"/>
              </a:lnSpc>
              <a:buFont typeface="Arial"/>
              <a:buChar char="•"/>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marL="880969" lvl="1" indent="-440485" algn="ctr">
              <a:lnSpc>
                <a:spcPts val="5712"/>
              </a:lnSpc>
              <a:buFont typeface="Arial"/>
              <a:buChar char="•"/>
            </a:pPr>
            <a:r>
              <a:rPr lang="en-US" sz="4080">
                <a:solidFill>
                  <a:srgbClr val="00694C"/>
                </a:solidFill>
                <a:latin typeface="Raleway Bold"/>
              </a:rPr>
              <a:t>Code</a:t>
            </a:r>
          </a:p>
          <a:p>
            <a:pPr marL="880969" lvl="1" indent="-440485" algn="ctr">
              <a:lnSpc>
                <a:spcPts val="5712"/>
              </a:lnSpc>
              <a:buFont typeface="Arial"/>
              <a:buChar char="•"/>
            </a:pPr>
            <a:r>
              <a:rPr lang="en-US" sz="4080">
                <a:solidFill>
                  <a:srgbClr val="00694C"/>
                </a:solidFill>
                <a:latin typeface="Raleway Bold"/>
              </a:rPr>
              <a:t>Markdown</a:t>
            </a: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marL="880969" lvl="1" indent="-440485" algn="ctr">
              <a:lnSpc>
                <a:spcPts val="5712"/>
              </a:lnSpc>
              <a:buFont typeface="Arial"/>
              <a:buChar char="•"/>
            </a:pPr>
            <a:endParaRPr lang="en-US" sz="4080">
              <a:solidFill>
                <a:srgbClr val="00694C"/>
              </a:solidFill>
              <a:latin typeface="Raleway Bold"/>
            </a:endParaRPr>
          </a:p>
          <a:p>
            <a:pPr marL="880969" lvl="1" indent="-440485" algn="ctr">
              <a:lnSpc>
                <a:spcPts val="5712"/>
              </a:lnSpc>
              <a:buFont typeface="Arial"/>
              <a:buChar char="•"/>
            </a:pPr>
            <a:endParaRPr lang="en-US" sz="4080">
              <a:solidFill>
                <a:srgbClr val="00694C"/>
              </a:solidFill>
              <a:latin typeface="Raleway Bold"/>
            </a:endParaRPr>
          </a:p>
          <a:p>
            <a:pPr marL="880969" lvl="1" indent="-440485" algn="ctr">
              <a:lnSpc>
                <a:spcPts val="5712"/>
              </a:lnSpc>
              <a:buFont typeface="Arial"/>
              <a:buChar char="•"/>
            </a:pPr>
            <a:endParaRPr lang="en-US" sz="4080">
              <a:solidFill>
                <a:srgbClr val="00694C"/>
              </a:solidFill>
              <a:latin typeface="Raleway Bold"/>
            </a:endParaRPr>
          </a:p>
          <a:p>
            <a:pPr marL="880969" lvl="1" indent="-440485" algn="ctr">
              <a:lnSpc>
                <a:spcPts val="5712"/>
              </a:lnSpc>
              <a:buFont typeface="Arial"/>
              <a:buChar char="•"/>
            </a:pPr>
            <a:endParaRPr lang="en-US" sz="4080">
              <a:solidFill>
                <a:srgbClr val="00694C"/>
              </a:solidFill>
              <a:latin typeface="Raleway Bold"/>
            </a:endParaRPr>
          </a:p>
          <a:p>
            <a:pPr marL="880969" lvl="1" indent="-440485" algn="ctr">
              <a:lnSpc>
                <a:spcPts val="5712"/>
              </a:lnSpc>
              <a:buFont typeface="Arial"/>
              <a:buChar char="•"/>
            </a:pPr>
            <a:endParaRPr lang="en-US" sz="4080">
              <a:solidFill>
                <a:srgbClr val="00694C"/>
              </a:solidFill>
              <a:latin typeface="Raleway Bold"/>
            </a:endParaRPr>
          </a:p>
          <a:p>
            <a:pPr marL="880969" lvl="1" indent="-440485" algn="ctr">
              <a:lnSpc>
                <a:spcPts val="5712"/>
              </a:lnSpc>
              <a:buFont typeface="Arial"/>
              <a:buChar char="•"/>
            </a:pPr>
            <a:endParaRPr lang="en-US" sz="4080">
              <a:solidFill>
                <a:srgbClr val="00694C"/>
              </a:solidFill>
              <a:latin typeface="Raleway Bold"/>
            </a:endParaRPr>
          </a:p>
          <a:p>
            <a:pPr algn="ctr">
              <a:lnSpc>
                <a:spcPts val="5712"/>
              </a:lnSpc>
            </a:pPr>
            <a:r>
              <a:rPr lang="en-US" sz="4080">
                <a:solidFill>
                  <a:srgbClr val="00694C"/>
                </a:solidFill>
                <a:latin typeface="Raleway Bold"/>
              </a:rPr>
              <a:t>[662]</a:t>
            </a:r>
          </a:p>
          <a:p>
            <a:pPr marL="880969" lvl="1" indent="-440485" algn="ctr">
              <a:lnSpc>
                <a:spcPts val="5712"/>
              </a:lnSpc>
              <a:buFont typeface="Arial"/>
              <a:buChar char="•"/>
            </a:pPr>
            <a:endParaRPr lang="en-US" sz="4080">
              <a:solidFill>
                <a:srgbClr val="00694C"/>
              </a:solidFill>
              <a:latin typeface="Raleway Bold"/>
            </a:endParaRPr>
          </a:p>
          <a:p>
            <a:pPr marL="880969" lvl="1" indent="-440485" algn="ctr">
              <a:lnSpc>
                <a:spcPts val="5712"/>
              </a:lnSpc>
              <a:buFont typeface="Arial"/>
              <a:buChar char="•"/>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r>
              <a:rPr lang="en-US" sz="4080">
                <a:solidFill>
                  <a:srgbClr val="00694C"/>
                </a:solidFill>
                <a:latin typeface="Raleway Bold"/>
              </a:rPr>
              <a:t>plt.plot(range(2, 24), t_inertia, marker="s")</a:t>
            </a:r>
          </a:p>
          <a:p>
            <a:pPr algn="ctr">
              <a:lnSpc>
                <a:spcPts val="5712"/>
              </a:lnSpc>
            </a:pPr>
            <a:r>
              <a:rPr lang="en-US" sz="4080">
                <a:solidFill>
                  <a:srgbClr val="00694C"/>
                </a:solidFill>
                <a:latin typeface="Raleway Bold"/>
              </a:rPr>
              <a:t>plt.title("Inertia for each K after Tsne Dimensionality Reduction")</a:t>
            </a:r>
          </a:p>
          <a:p>
            <a:pPr algn="ctr">
              <a:lnSpc>
                <a:spcPts val="5712"/>
              </a:lnSpc>
            </a:pPr>
            <a:r>
              <a:rPr lang="en-US" sz="4080">
                <a:solidFill>
                  <a:srgbClr val="00694C"/>
                </a:solidFill>
                <a:latin typeface="Raleway Bold"/>
              </a:rPr>
              <a:t>plt.xlabel("$k$")</a:t>
            </a:r>
          </a:p>
          <a:p>
            <a:pPr algn="ctr">
              <a:lnSpc>
                <a:spcPts val="5712"/>
              </a:lnSpc>
            </a:pPr>
            <a:r>
              <a:rPr lang="en-US" sz="4080">
                <a:solidFill>
                  <a:srgbClr val="00694C"/>
                </a:solidFill>
                <a:latin typeface="Raleway Bold"/>
              </a:rPr>
              <a:t>plt.ylabel("Inertia")</a:t>
            </a:r>
          </a:p>
          <a:p>
            <a:pPr algn="ctr">
              <a:lnSpc>
                <a:spcPts val="5712"/>
              </a:lnSpc>
            </a:pPr>
            <a:r>
              <a:rPr lang="en-US" sz="4080">
                <a:solidFill>
                  <a:srgbClr val="00694C"/>
                </a:solidFill>
                <a:latin typeface="Raleway Bold"/>
              </a:rPr>
              <a:t>plt.show()</a:t>
            </a: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r>
              <a:rPr lang="en-US" sz="4080">
                <a:solidFill>
                  <a:srgbClr val="00694C"/>
                </a:solidFill>
                <a:latin typeface="Raleway Bold"/>
              </a:rPr>
              <a:t>0.2s</a:t>
            </a:r>
          </a:p>
          <a:p>
            <a:pPr algn="ctr">
              <a:lnSpc>
                <a:spcPts val="5712"/>
              </a:lnSpc>
            </a:pPr>
            <a:endParaRPr lang="en-US" sz="4080">
              <a:solidFill>
                <a:srgbClr val="00694C"/>
              </a:solidFill>
              <a:latin typeface="Raleway Bold"/>
            </a:endParaRPr>
          </a:p>
          <a:p>
            <a:pPr algn="ctr">
              <a:lnSpc>
                <a:spcPts val="5712"/>
              </a:lnSpc>
            </a:pPr>
            <a:r>
              <a:rPr lang="en-US" sz="4080">
                <a:solidFill>
                  <a:srgbClr val="00694C"/>
                </a:solidFill>
                <a:latin typeface="Raleway Bold"/>
              </a:rPr>
              <a:t>Python</a:t>
            </a:r>
          </a:p>
          <a:p>
            <a:pPr algn="ctr">
              <a:lnSpc>
                <a:spcPts val="5712"/>
              </a:lnSpc>
            </a:pPr>
            <a:endParaRPr lang="en-US" sz="4080">
              <a:solidFill>
                <a:srgbClr val="00694C"/>
              </a:solidFill>
              <a:latin typeface="Raleway Bold"/>
            </a:endParaRPr>
          </a:p>
          <a:p>
            <a:pPr marL="880969" lvl="1" indent="-440485" algn="ctr">
              <a:lnSpc>
                <a:spcPts val="5712"/>
              </a:lnSpc>
              <a:buFont typeface="Arial"/>
              <a:buChar char="•"/>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marL="880969" lvl="1" indent="-440485" algn="ctr">
              <a:lnSpc>
                <a:spcPts val="5712"/>
              </a:lnSpc>
              <a:buFont typeface="Arial"/>
              <a:buChar char="•"/>
            </a:pPr>
            <a:r>
              <a:rPr lang="en-US" sz="4080">
                <a:solidFill>
                  <a:srgbClr val="00694C"/>
                </a:solidFill>
                <a:latin typeface="Raleway Bold"/>
              </a:rPr>
              <a:t>Code</a:t>
            </a:r>
          </a:p>
          <a:p>
            <a:pPr marL="880969" lvl="1" indent="-440485" algn="ctr">
              <a:lnSpc>
                <a:spcPts val="5712"/>
              </a:lnSpc>
              <a:buFont typeface="Arial"/>
              <a:buChar char="•"/>
            </a:pPr>
            <a:r>
              <a:rPr lang="en-US" sz="4080">
                <a:solidFill>
                  <a:srgbClr val="00694C"/>
                </a:solidFill>
                <a:latin typeface="Raleway Bold"/>
              </a:rPr>
              <a:t>Markdown</a:t>
            </a: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marL="880969" lvl="1" indent="-440485" algn="ctr">
              <a:lnSpc>
                <a:spcPts val="5712"/>
              </a:lnSpc>
              <a:buFont typeface="Arial"/>
              <a:buChar char="•"/>
            </a:pPr>
            <a:endParaRPr lang="en-US" sz="4080">
              <a:solidFill>
                <a:srgbClr val="00694C"/>
              </a:solidFill>
              <a:latin typeface="Raleway Bold"/>
            </a:endParaRPr>
          </a:p>
          <a:p>
            <a:pPr marL="880969" lvl="1" indent="-440485" algn="ctr">
              <a:lnSpc>
                <a:spcPts val="5712"/>
              </a:lnSpc>
              <a:buFont typeface="Arial"/>
              <a:buChar char="•"/>
            </a:pPr>
            <a:endParaRPr lang="en-US" sz="4080">
              <a:solidFill>
                <a:srgbClr val="00694C"/>
              </a:solidFill>
              <a:latin typeface="Raleway Bold"/>
            </a:endParaRPr>
          </a:p>
          <a:p>
            <a:pPr marL="880969" lvl="1" indent="-440485" algn="ctr">
              <a:lnSpc>
                <a:spcPts val="5712"/>
              </a:lnSpc>
              <a:buFont typeface="Arial"/>
              <a:buChar char="•"/>
            </a:pPr>
            <a:endParaRPr lang="en-US" sz="4080">
              <a:solidFill>
                <a:srgbClr val="00694C"/>
              </a:solidFill>
              <a:latin typeface="Raleway Bold"/>
            </a:endParaRPr>
          </a:p>
          <a:p>
            <a:pPr marL="880969" lvl="1" indent="-440485" algn="ctr">
              <a:lnSpc>
                <a:spcPts val="5712"/>
              </a:lnSpc>
              <a:buFont typeface="Arial"/>
              <a:buChar char="•"/>
            </a:pPr>
            <a:endParaRPr lang="en-US" sz="4080">
              <a:solidFill>
                <a:srgbClr val="00694C"/>
              </a:solidFill>
              <a:latin typeface="Raleway Bold"/>
            </a:endParaRPr>
          </a:p>
          <a:p>
            <a:pPr marL="880969" lvl="1" indent="-440485" algn="ctr">
              <a:lnSpc>
                <a:spcPts val="5712"/>
              </a:lnSpc>
              <a:buFont typeface="Arial"/>
              <a:buChar char="•"/>
            </a:pPr>
            <a:endParaRPr lang="en-US" sz="4080">
              <a:solidFill>
                <a:srgbClr val="00694C"/>
              </a:solidFill>
              <a:latin typeface="Raleway Bold"/>
            </a:endParaRPr>
          </a:p>
          <a:p>
            <a:pPr marL="880969" lvl="1" indent="-440485" algn="ctr">
              <a:lnSpc>
                <a:spcPts val="5712"/>
              </a:lnSpc>
              <a:buFont typeface="Arial"/>
              <a:buChar char="•"/>
            </a:pPr>
            <a:endParaRPr lang="en-US" sz="4080">
              <a:solidFill>
                <a:srgbClr val="00694C"/>
              </a:solidFill>
              <a:latin typeface="Raleway Bold"/>
            </a:endParaRPr>
          </a:p>
          <a:p>
            <a:pPr algn="ctr">
              <a:lnSpc>
                <a:spcPts val="5712"/>
              </a:lnSpc>
            </a:pPr>
            <a:r>
              <a:rPr lang="en-US" sz="4080">
                <a:solidFill>
                  <a:srgbClr val="00694C"/>
                </a:solidFill>
                <a:latin typeface="Raleway Bold"/>
              </a:rPr>
              <a:t>[663]</a:t>
            </a:r>
          </a:p>
          <a:p>
            <a:pPr marL="880969" lvl="1" indent="-440485" algn="ctr">
              <a:lnSpc>
                <a:spcPts val="5712"/>
              </a:lnSpc>
              <a:buFont typeface="Arial"/>
              <a:buChar char="•"/>
            </a:pPr>
            <a:endParaRPr lang="en-US" sz="4080">
              <a:solidFill>
                <a:srgbClr val="00694C"/>
              </a:solidFill>
              <a:latin typeface="Raleway Bold"/>
            </a:endParaRPr>
          </a:p>
          <a:p>
            <a:pPr marL="880969" lvl="1" indent="-440485" algn="ctr">
              <a:lnSpc>
                <a:spcPts val="5712"/>
              </a:lnSpc>
              <a:buFont typeface="Arial"/>
              <a:buChar char="•"/>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r>
              <a:rPr lang="en-US" sz="4080">
                <a:solidFill>
                  <a:srgbClr val="00694C"/>
                </a:solidFill>
                <a:latin typeface="Raleway Bold"/>
              </a:rPr>
              <a:t>plt.plot(range(2, 24), t_score, marker="s")</a:t>
            </a:r>
          </a:p>
          <a:p>
            <a:pPr algn="ctr">
              <a:lnSpc>
                <a:spcPts val="5712"/>
              </a:lnSpc>
            </a:pPr>
            <a:r>
              <a:rPr lang="en-US" sz="4080">
                <a:solidFill>
                  <a:srgbClr val="00694C"/>
                </a:solidFill>
                <a:latin typeface="Raleway Bold"/>
              </a:rPr>
              <a:t>plt.title("Silhouettes Score after Tsne Dimensionality Reduction")</a:t>
            </a:r>
          </a:p>
          <a:p>
            <a:pPr algn="ctr">
              <a:lnSpc>
                <a:spcPts val="5712"/>
              </a:lnSpc>
            </a:pPr>
            <a:r>
              <a:rPr lang="en-US" sz="4080">
                <a:solidFill>
                  <a:srgbClr val="00694C"/>
                </a:solidFill>
                <a:latin typeface="Raleway Bold"/>
              </a:rPr>
              <a:t>plt.xlabel("$k$")</a:t>
            </a:r>
          </a:p>
          <a:p>
            <a:pPr algn="ctr">
              <a:lnSpc>
                <a:spcPts val="5712"/>
              </a:lnSpc>
            </a:pPr>
            <a:r>
              <a:rPr lang="en-US" sz="4080">
                <a:solidFill>
                  <a:srgbClr val="00694C"/>
                </a:solidFill>
                <a:latin typeface="Raleway Bold"/>
              </a:rPr>
              <a:t>plt.ylabel("Silhouette Coefficient")</a:t>
            </a:r>
          </a:p>
          <a:p>
            <a:pPr algn="ctr">
              <a:lnSpc>
                <a:spcPts val="5712"/>
              </a:lnSpc>
            </a:pPr>
            <a:r>
              <a:rPr lang="en-US" sz="4080">
                <a:solidFill>
                  <a:srgbClr val="00694C"/>
                </a:solidFill>
                <a:latin typeface="Raleway Bold"/>
              </a:rPr>
              <a:t>plt.show()</a:t>
            </a: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r>
              <a:rPr lang="en-US" sz="4080">
                <a:solidFill>
                  <a:srgbClr val="00694C"/>
                </a:solidFill>
                <a:latin typeface="Raleway Bold"/>
              </a:rPr>
              <a:t>0.1s</a:t>
            </a:r>
          </a:p>
          <a:p>
            <a:pPr algn="ctr">
              <a:lnSpc>
                <a:spcPts val="5712"/>
              </a:lnSpc>
            </a:pPr>
            <a:endParaRPr lang="en-US" sz="4080">
              <a:solidFill>
                <a:srgbClr val="00694C"/>
              </a:solidFill>
              <a:latin typeface="Raleway Bold"/>
            </a:endParaRPr>
          </a:p>
          <a:p>
            <a:pPr algn="ctr">
              <a:lnSpc>
                <a:spcPts val="5712"/>
              </a:lnSpc>
            </a:pPr>
            <a:r>
              <a:rPr lang="en-US" sz="4080">
                <a:solidFill>
                  <a:srgbClr val="00694C"/>
                </a:solidFill>
                <a:latin typeface="Raleway Bold"/>
              </a:rPr>
              <a:t>Python</a:t>
            </a:r>
          </a:p>
          <a:p>
            <a:pPr algn="ctr">
              <a:lnSpc>
                <a:spcPts val="5712"/>
              </a:lnSpc>
            </a:pPr>
            <a:endParaRPr lang="en-US" sz="4080">
              <a:solidFill>
                <a:srgbClr val="00694C"/>
              </a:solidFill>
              <a:latin typeface="Raleway Bold"/>
            </a:endParaRPr>
          </a:p>
          <a:p>
            <a:pPr marL="880969" lvl="1" indent="-440485" algn="ctr">
              <a:lnSpc>
                <a:spcPts val="5712"/>
              </a:lnSpc>
              <a:buFont typeface="Arial"/>
              <a:buChar char="•"/>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marL="880969" lvl="1" indent="-440485" algn="ctr">
              <a:lnSpc>
                <a:spcPts val="5712"/>
              </a:lnSpc>
              <a:buFont typeface="Arial"/>
              <a:buChar char="•"/>
            </a:pPr>
            <a:r>
              <a:rPr lang="en-US" sz="4080">
                <a:solidFill>
                  <a:srgbClr val="00694C"/>
                </a:solidFill>
                <a:latin typeface="Raleway Bold"/>
              </a:rPr>
              <a:t>Code</a:t>
            </a:r>
          </a:p>
          <a:p>
            <a:pPr marL="880969" lvl="1" indent="-440485" algn="ctr">
              <a:lnSpc>
                <a:spcPts val="5712"/>
              </a:lnSpc>
              <a:buFont typeface="Arial"/>
              <a:buChar char="•"/>
            </a:pPr>
            <a:r>
              <a:rPr lang="en-US" sz="4080">
                <a:solidFill>
                  <a:srgbClr val="00694C"/>
                </a:solidFill>
                <a:latin typeface="Raleway Bold"/>
              </a:rPr>
              <a:t>Markdown</a:t>
            </a: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marL="880969" lvl="1" indent="-440485" algn="ctr">
              <a:lnSpc>
                <a:spcPts val="5712"/>
              </a:lnSpc>
              <a:buFont typeface="Arial"/>
              <a:buChar char="•"/>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algn="ctr">
              <a:lnSpc>
                <a:spcPts val="5712"/>
              </a:lnSpc>
            </a:pPr>
            <a:endParaRPr lang="en-US" sz="4080">
              <a:solidFill>
                <a:srgbClr val="00694C"/>
              </a:solidFill>
              <a:latin typeface="Raleway Bold"/>
            </a:endParaRPr>
          </a:p>
          <a:p>
            <a:pPr marL="880969" lvl="1" indent="-440485" algn="ctr">
              <a:lnSpc>
                <a:spcPts val="5712"/>
              </a:lnSpc>
              <a:buFont typeface="Arial"/>
              <a:buChar char="•"/>
            </a:pPr>
            <a:endParaRPr lang="en-US" sz="4080">
              <a:solidFill>
                <a:srgbClr val="00694C"/>
              </a:solidFill>
              <a:latin typeface="Raleway Bold"/>
            </a:endParaRPr>
          </a:p>
          <a:p>
            <a:pPr algn="ctr">
              <a:lnSpc>
                <a:spcPts val="5712"/>
              </a:lnSpc>
              <a:spcBef>
                <a:spcPct val="0"/>
              </a:spcBef>
            </a:pPr>
            <a:endParaRPr lang="en-US" sz="4080">
              <a:solidFill>
                <a:srgbClr val="00694C"/>
              </a:solidFill>
              <a:latin typeface="Raleway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a:off x="13688348" y="4343400"/>
            <a:ext cx="5746778" cy="6258867"/>
          </a:xfrm>
          <a:custGeom>
            <a:avLst/>
            <a:gdLst/>
            <a:ahLst/>
            <a:cxnLst/>
            <a:rect l="l" t="t" r="r" b="b"/>
            <a:pathLst>
              <a:path w="5746778" h="6258867">
                <a:moveTo>
                  <a:pt x="0" y="0"/>
                </a:moveTo>
                <a:lnTo>
                  <a:pt x="5746778" y="0"/>
                </a:lnTo>
                <a:lnTo>
                  <a:pt x="5746778" y="6258867"/>
                </a:lnTo>
                <a:lnTo>
                  <a:pt x="0" y="62588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4" name="TextBox 4"/>
          <p:cNvSpPr txBox="1"/>
          <p:nvPr/>
        </p:nvSpPr>
        <p:spPr>
          <a:xfrm>
            <a:off x="1219200" y="2729989"/>
            <a:ext cx="14554594" cy="4207790"/>
          </a:xfrm>
          <a:prstGeom prst="rect">
            <a:avLst/>
          </a:prstGeom>
        </p:spPr>
        <p:txBody>
          <a:bodyPr lIns="0" tIns="0" rIns="0" bIns="0" rtlCol="0" anchor="t">
            <a:spAutoFit/>
          </a:bodyPr>
          <a:lstStyle/>
          <a:p>
            <a:pPr>
              <a:lnSpc>
                <a:spcPts val="10746"/>
              </a:lnSpc>
            </a:pPr>
            <a:r>
              <a:rPr lang="en-US" sz="11940" spc="-549">
                <a:solidFill>
                  <a:srgbClr val="00694C"/>
                </a:solidFill>
                <a:latin typeface="Raleway"/>
              </a:rPr>
              <a:t>Student Performance Clustering-</a:t>
            </a:r>
          </a:p>
          <a:p>
            <a:pPr marL="0" lvl="1" indent="0">
              <a:lnSpc>
                <a:spcPts val="10746"/>
              </a:lnSpc>
            </a:pPr>
            <a:r>
              <a:rPr lang="en-US" sz="11940" spc="-549">
                <a:solidFill>
                  <a:srgbClr val="00694C"/>
                </a:solidFill>
                <a:latin typeface="Raleway"/>
              </a:rPr>
              <a:t>CA3</a:t>
            </a:r>
          </a:p>
        </p:txBody>
      </p:sp>
      <p:sp>
        <p:nvSpPr>
          <p:cNvPr id="5" name="TextBox 5"/>
          <p:cNvSpPr txBox="1"/>
          <p:nvPr/>
        </p:nvSpPr>
        <p:spPr>
          <a:xfrm>
            <a:off x="1219200" y="7634759"/>
            <a:ext cx="9179504" cy="1438275"/>
          </a:xfrm>
          <a:prstGeom prst="rect">
            <a:avLst/>
          </a:prstGeom>
        </p:spPr>
        <p:txBody>
          <a:bodyPr lIns="0" tIns="0" rIns="0" bIns="0" rtlCol="0" anchor="t">
            <a:spAutoFit/>
          </a:bodyPr>
          <a:lstStyle/>
          <a:p>
            <a:pPr marL="0" lvl="1" indent="0">
              <a:lnSpc>
                <a:spcPts val="5400"/>
              </a:lnSpc>
            </a:pPr>
            <a:r>
              <a:rPr lang="en-US" sz="6000" spc="-276">
                <a:solidFill>
                  <a:srgbClr val="00694C"/>
                </a:solidFill>
                <a:latin typeface="Raleway Medium"/>
              </a:rPr>
              <a:t>AI and Machine Learning ST1511</a:t>
            </a:r>
          </a:p>
        </p:txBody>
      </p:sp>
      <p:sp>
        <p:nvSpPr>
          <p:cNvPr id="6" name="TextBox 6"/>
          <p:cNvSpPr txBox="1"/>
          <p:nvPr/>
        </p:nvSpPr>
        <p:spPr>
          <a:xfrm>
            <a:off x="1219200" y="1104900"/>
            <a:ext cx="9179504" cy="381003"/>
          </a:xfrm>
          <a:prstGeom prst="rect">
            <a:avLst/>
          </a:prstGeom>
        </p:spPr>
        <p:txBody>
          <a:bodyPr lIns="0" tIns="0" rIns="0" bIns="0" rtlCol="0" anchor="t">
            <a:spAutoFit/>
          </a:bodyPr>
          <a:lstStyle/>
          <a:p>
            <a:pPr marL="0" lvl="1" indent="0">
              <a:lnSpc>
                <a:spcPts val="2700"/>
              </a:lnSpc>
            </a:pPr>
            <a:r>
              <a:rPr lang="en-US" sz="3000" spc="-138">
                <a:solidFill>
                  <a:srgbClr val="00694C"/>
                </a:solidFill>
                <a:latin typeface="Raleway Medium"/>
              </a:rPr>
              <a:t>Presented By: Rejey Ezekiel (2348935)</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10312012" y="2404922"/>
            <a:ext cx="7625493" cy="3989137"/>
          </a:xfrm>
          <a:custGeom>
            <a:avLst/>
            <a:gdLst/>
            <a:ahLst/>
            <a:cxnLst/>
            <a:rect l="l" t="t" r="r" b="b"/>
            <a:pathLst>
              <a:path w="7625493" h="3989137">
                <a:moveTo>
                  <a:pt x="0" y="0"/>
                </a:moveTo>
                <a:lnTo>
                  <a:pt x="7625493" y="0"/>
                </a:lnTo>
                <a:lnTo>
                  <a:pt x="7625493" y="3989137"/>
                </a:lnTo>
                <a:lnTo>
                  <a:pt x="0" y="3989137"/>
                </a:lnTo>
                <a:lnTo>
                  <a:pt x="0" y="0"/>
                </a:lnTo>
                <a:close/>
              </a:path>
            </a:pathLst>
          </a:custGeom>
          <a:blipFill>
            <a:blip r:embed="rId2"/>
            <a:stretch>
              <a:fillRect/>
            </a:stretch>
          </a:blipFill>
        </p:spPr>
        <p:txBody>
          <a:bodyPr/>
          <a:lstStyle/>
          <a:p>
            <a:endParaRPr lang="en-SG"/>
          </a:p>
        </p:txBody>
      </p:sp>
      <p:sp>
        <p:nvSpPr>
          <p:cNvPr id="3" name="Freeform 3"/>
          <p:cNvSpPr/>
          <p:nvPr/>
        </p:nvSpPr>
        <p:spPr>
          <a:xfrm>
            <a:off x="1028700" y="7496101"/>
            <a:ext cx="8115300" cy="1721427"/>
          </a:xfrm>
          <a:custGeom>
            <a:avLst/>
            <a:gdLst/>
            <a:ahLst/>
            <a:cxnLst/>
            <a:rect l="l" t="t" r="r" b="b"/>
            <a:pathLst>
              <a:path w="8115300" h="1721427">
                <a:moveTo>
                  <a:pt x="0" y="0"/>
                </a:moveTo>
                <a:lnTo>
                  <a:pt x="8115300" y="0"/>
                </a:lnTo>
                <a:lnTo>
                  <a:pt x="8115300" y="1721428"/>
                </a:lnTo>
                <a:lnTo>
                  <a:pt x="0" y="1721428"/>
                </a:lnTo>
                <a:lnTo>
                  <a:pt x="0" y="0"/>
                </a:lnTo>
                <a:close/>
              </a:path>
            </a:pathLst>
          </a:custGeom>
          <a:blipFill>
            <a:blip r:embed="rId3"/>
            <a:stretch>
              <a:fillRect/>
            </a:stretch>
          </a:blipFill>
        </p:spPr>
        <p:txBody>
          <a:bodyPr/>
          <a:lstStyle/>
          <a:p>
            <a:endParaRPr lang="en-SG"/>
          </a:p>
        </p:txBody>
      </p:sp>
      <p:sp>
        <p:nvSpPr>
          <p:cNvPr id="4" name="Freeform 4"/>
          <p:cNvSpPr/>
          <p:nvPr/>
        </p:nvSpPr>
        <p:spPr>
          <a:xfrm>
            <a:off x="10312012" y="6985556"/>
            <a:ext cx="7625493" cy="2231972"/>
          </a:xfrm>
          <a:custGeom>
            <a:avLst/>
            <a:gdLst/>
            <a:ahLst/>
            <a:cxnLst/>
            <a:rect l="l" t="t" r="r" b="b"/>
            <a:pathLst>
              <a:path w="7625493" h="2231972">
                <a:moveTo>
                  <a:pt x="0" y="0"/>
                </a:moveTo>
                <a:lnTo>
                  <a:pt x="7625493" y="0"/>
                </a:lnTo>
                <a:lnTo>
                  <a:pt x="7625493" y="2231973"/>
                </a:lnTo>
                <a:lnTo>
                  <a:pt x="0" y="2231973"/>
                </a:lnTo>
                <a:lnTo>
                  <a:pt x="0" y="0"/>
                </a:lnTo>
                <a:close/>
              </a:path>
            </a:pathLst>
          </a:custGeom>
          <a:blipFill>
            <a:blip r:embed="rId4"/>
            <a:stretch>
              <a:fillRect r="-1913"/>
            </a:stretch>
          </a:blipFill>
        </p:spPr>
        <p:txBody>
          <a:bodyPr/>
          <a:lstStyle/>
          <a:p>
            <a:endParaRPr lang="en-SG"/>
          </a:p>
        </p:txBody>
      </p:sp>
      <p:sp>
        <p:nvSpPr>
          <p:cNvPr id="5" name="TextBox 5"/>
          <p:cNvSpPr txBox="1"/>
          <p:nvPr/>
        </p:nvSpPr>
        <p:spPr>
          <a:xfrm>
            <a:off x="2215665" y="674320"/>
            <a:ext cx="13856669" cy="1730602"/>
          </a:xfrm>
          <a:prstGeom prst="rect">
            <a:avLst/>
          </a:prstGeom>
        </p:spPr>
        <p:txBody>
          <a:bodyPr lIns="0" tIns="0" rIns="0" bIns="0" rtlCol="0" anchor="t">
            <a:spAutoFit/>
          </a:bodyPr>
          <a:lstStyle/>
          <a:p>
            <a:pPr marL="0" lvl="1" indent="0" algn="ctr">
              <a:lnSpc>
                <a:spcPts val="6660"/>
              </a:lnSpc>
            </a:pPr>
            <a:r>
              <a:rPr lang="en-US" sz="7400" spc="-340" dirty="0">
                <a:solidFill>
                  <a:srgbClr val="00694C"/>
                </a:solidFill>
                <a:latin typeface="Raleway"/>
              </a:rPr>
              <a:t>Students Performance Background info</a:t>
            </a:r>
          </a:p>
        </p:txBody>
      </p:sp>
      <p:sp>
        <p:nvSpPr>
          <p:cNvPr id="6" name="TextBox 6"/>
          <p:cNvSpPr txBox="1"/>
          <p:nvPr/>
        </p:nvSpPr>
        <p:spPr>
          <a:xfrm>
            <a:off x="669442" y="2772756"/>
            <a:ext cx="8720160" cy="3277750"/>
          </a:xfrm>
          <a:prstGeom prst="rect">
            <a:avLst/>
          </a:prstGeom>
        </p:spPr>
        <p:txBody>
          <a:bodyPr lIns="0" tIns="0" rIns="0" bIns="0" rtlCol="0" anchor="t">
            <a:spAutoFit/>
          </a:bodyPr>
          <a:lstStyle/>
          <a:p>
            <a:pPr marL="799848" lvl="1" indent="-399924">
              <a:lnSpc>
                <a:spcPts val="5186"/>
              </a:lnSpc>
              <a:spcBef>
                <a:spcPct val="0"/>
              </a:spcBef>
              <a:buFont typeface="Arial"/>
              <a:buChar char="•"/>
            </a:pPr>
            <a:r>
              <a:rPr lang="en-US" sz="3704">
                <a:solidFill>
                  <a:srgbClr val="00694C"/>
                </a:solidFill>
                <a:latin typeface="Raleway Bold"/>
              </a:rPr>
              <a:t>Our datasets gender consisted of more than 2 genders, since we dont know wether this will our clusters, i will retain then but as one hot encoded values.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SG"/>
          </a:p>
        </p:txBody>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SG"/>
          </a:p>
        </p:txBody>
      </p:sp>
      <p:sp>
        <p:nvSpPr>
          <p:cNvPr id="4" name="TextBox 4"/>
          <p:cNvSpPr txBox="1"/>
          <p:nvPr/>
        </p:nvSpPr>
        <p:spPr>
          <a:xfrm>
            <a:off x="4254217" y="4085441"/>
            <a:ext cx="9779565" cy="2392343"/>
          </a:xfrm>
          <a:prstGeom prst="rect">
            <a:avLst/>
          </a:prstGeom>
        </p:spPr>
        <p:txBody>
          <a:bodyPr lIns="0" tIns="0" rIns="0" bIns="0" rtlCol="0" anchor="t">
            <a:spAutoFit/>
          </a:bodyPr>
          <a:lstStyle/>
          <a:p>
            <a:pPr marL="0" lvl="1" indent="0" algn="ctr">
              <a:lnSpc>
                <a:spcPts val="9037"/>
              </a:lnSpc>
            </a:pPr>
            <a:r>
              <a:rPr lang="en-US" sz="10041" spc="-461">
                <a:solidFill>
                  <a:srgbClr val="00694C"/>
                </a:solidFill>
                <a:latin typeface="Raleway Medium"/>
              </a:rPr>
              <a:t>Exploratory Data Analysis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10312012" y="2474877"/>
            <a:ext cx="7625493" cy="3654869"/>
          </a:xfrm>
          <a:custGeom>
            <a:avLst/>
            <a:gdLst/>
            <a:ahLst/>
            <a:cxnLst/>
            <a:rect l="l" t="t" r="r" b="b"/>
            <a:pathLst>
              <a:path w="7625493" h="3654869">
                <a:moveTo>
                  <a:pt x="0" y="0"/>
                </a:moveTo>
                <a:lnTo>
                  <a:pt x="7625493" y="0"/>
                </a:lnTo>
                <a:lnTo>
                  <a:pt x="7625493" y="3654869"/>
                </a:lnTo>
                <a:lnTo>
                  <a:pt x="0" y="3654869"/>
                </a:lnTo>
                <a:lnTo>
                  <a:pt x="0" y="0"/>
                </a:lnTo>
                <a:close/>
              </a:path>
            </a:pathLst>
          </a:custGeom>
          <a:blipFill>
            <a:blip r:embed="rId2"/>
            <a:stretch>
              <a:fillRect/>
            </a:stretch>
          </a:blipFill>
        </p:spPr>
        <p:txBody>
          <a:bodyPr/>
          <a:lstStyle/>
          <a:p>
            <a:endParaRPr lang="en-SG"/>
          </a:p>
        </p:txBody>
      </p:sp>
      <p:sp>
        <p:nvSpPr>
          <p:cNvPr id="3" name="Freeform 3"/>
          <p:cNvSpPr/>
          <p:nvPr/>
        </p:nvSpPr>
        <p:spPr>
          <a:xfrm>
            <a:off x="10312012" y="7164139"/>
            <a:ext cx="7625493" cy="1654059"/>
          </a:xfrm>
          <a:custGeom>
            <a:avLst/>
            <a:gdLst/>
            <a:ahLst/>
            <a:cxnLst/>
            <a:rect l="l" t="t" r="r" b="b"/>
            <a:pathLst>
              <a:path w="7625493" h="1654059">
                <a:moveTo>
                  <a:pt x="0" y="0"/>
                </a:moveTo>
                <a:lnTo>
                  <a:pt x="7625493" y="0"/>
                </a:lnTo>
                <a:lnTo>
                  <a:pt x="7625493" y="1654059"/>
                </a:lnTo>
                <a:lnTo>
                  <a:pt x="0" y="1654059"/>
                </a:lnTo>
                <a:lnTo>
                  <a:pt x="0" y="0"/>
                </a:lnTo>
                <a:close/>
              </a:path>
            </a:pathLst>
          </a:custGeom>
          <a:blipFill>
            <a:blip r:embed="rId3"/>
            <a:stretch>
              <a:fillRect/>
            </a:stretch>
          </a:blipFill>
        </p:spPr>
        <p:txBody>
          <a:bodyPr/>
          <a:lstStyle/>
          <a:p>
            <a:endParaRPr lang="en-SG"/>
          </a:p>
        </p:txBody>
      </p:sp>
      <p:sp>
        <p:nvSpPr>
          <p:cNvPr id="4" name="TextBox 4"/>
          <p:cNvSpPr txBox="1"/>
          <p:nvPr/>
        </p:nvSpPr>
        <p:spPr>
          <a:xfrm>
            <a:off x="2215665" y="485487"/>
            <a:ext cx="13856669" cy="1758338"/>
          </a:xfrm>
          <a:prstGeom prst="rect">
            <a:avLst/>
          </a:prstGeom>
        </p:spPr>
        <p:txBody>
          <a:bodyPr lIns="0" tIns="0" rIns="0" bIns="0" rtlCol="0" anchor="t">
            <a:spAutoFit/>
          </a:bodyPr>
          <a:lstStyle/>
          <a:p>
            <a:pPr algn="ctr">
              <a:lnSpc>
                <a:spcPts val="6660"/>
              </a:lnSpc>
            </a:pPr>
            <a:r>
              <a:rPr lang="en-US" sz="7400" spc="-340" dirty="0">
                <a:solidFill>
                  <a:srgbClr val="00694C"/>
                </a:solidFill>
                <a:latin typeface="Raleway Medium"/>
              </a:rPr>
              <a:t>Stock Price Date Difference</a:t>
            </a:r>
          </a:p>
          <a:p>
            <a:pPr marL="0" lvl="1" indent="0" algn="ctr">
              <a:lnSpc>
                <a:spcPts val="6660"/>
              </a:lnSpc>
            </a:pPr>
            <a:r>
              <a:rPr lang="en-US" sz="7400" spc="-340" dirty="0">
                <a:solidFill>
                  <a:srgbClr val="00694C"/>
                </a:solidFill>
                <a:latin typeface="Raleway Medium"/>
              </a:rPr>
              <a:t>Background</a:t>
            </a:r>
          </a:p>
        </p:txBody>
      </p:sp>
      <p:sp>
        <p:nvSpPr>
          <p:cNvPr id="5" name="TextBox 5"/>
          <p:cNvSpPr txBox="1"/>
          <p:nvPr/>
        </p:nvSpPr>
        <p:spPr>
          <a:xfrm>
            <a:off x="669442" y="2772756"/>
            <a:ext cx="8720160" cy="4592200"/>
          </a:xfrm>
          <a:prstGeom prst="rect">
            <a:avLst/>
          </a:prstGeom>
        </p:spPr>
        <p:txBody>
          <a:bodyPr lIns="0" tIns="0" rIns="0" bIns="0" rtlCol="0" anchor="t">
            <a:spAutoFit/>
          </a:bodyPr>
          <a:lstStyle/>
          <a:p>
            <a:pPr marL="799848" lvl="1" indent="-399924">
              <a:lnSpc>
                <a:spcPts val="5186"/>
              </a:lnSpc>
              <a:buFont typeface="Arial"/>
              <a:buChar char="•"/>
            </a:pPr>
            <a:r>
              <a:rPr lang="en-US" sz="3704">
                <a:solidFill>
                  <a:srgbClr val="00694C"/>
                </a:solidFill>
                <a:latin typeface="Raleway Bold"/>
              </a:rPr>
              <a:t>Our data set consisted of missing dates which is consistent with the stock market. </a:t>
            </a:r>
          </a:p>
          <a:p>
            <a:pPr marL="799848" lvl="1" indent="-399924">
              <a:lnSpc>
                <a:spcPts val="5186"/>
              </a:lnSpc>
              <a:buFont typeface="Arial"/>
              <a:buChar char="•"/>
            </a:pPr>
            <a:r>
              <a:rPr lang="en-US" sz="3704">
                <a:solidFill>
                  <a:srgbClr val="00694C"/>
                </a:solidFill>
                <a:latin typeface="Raleway Bold"/>
              </a:rPr>
              <a:t>To deal with this i resampled my dataset to daily frequnecy.</a:t>
            </a:r>
          </a:p>
          <a:p>
            <a:pPr marL="799848" lvl="1" indent="-399924">
              <a:lnSpc>
                <a:spcPts val="5186"/>
              </a:lnSpc>
              <a:spcBef>
                <a:spcPct val="0"/>
              </a:spcBef>
              <a:buFont typeface="Arial"/>
              <a:buChar char="•"/>
            </a:pPr>
            <a:r>
              <a:rPr lang="en-US" sz="3704">
                <a:solidFill>
                  <a:srgbClr val="00694C"/>
                </a:solidFill>
                <a:latin typeface="Raleway Bold"/>
              </a:rPr>
              <a:t>i then interpolated the missing values it created.</a:t>
            </a:r>
          </a:p>
        </p:txBody>
      </p:sp>
      <p:sp>
        <p:nvSpPr>
          <p:cNvPr id="6" name="Freeform 6"/>
          <p:cNvSpPr/>
          <p:nvPr/>
        </p:nvSpPr>
        <p:spPr>
          <a:xfrm>
            <a:off x="1028700" y="7596008"/>
            <a:ext cx="7723284" cy="1222190"/>
          </a:xfrm>
          <a:custGeom>
            <a:avLst/>
            <a:gdLst/>
            <a:ahLst/>
            <a:cxnLst/>
            <a:rect l="l" t="t" r="r" b="b"/>
            <a:pathLst>
              <a:path w="7723284" h="1222190">
                <a:moveTo>
                  <a:pt x="0" y="0"/>
                </a:moveTo>
                <a:lnTo>
                  <a:pt x="7723284" y="0"/>
                </a:lnTo>
                <a:lnTo>
                  <a:pt x="7723284" y="1222190"/>
                </a:lnTo>
                <a:lnTo>
                  <a:pt x="0" y="1222190"/>
                </a:lnTo>
                <a:lnTo>
                  <a:pt x="0" y="0"/>
                </a:lnTo>
                <a:close/>
              </a:path>
            </a:pathLst>
          </a:custGeom>
          <a:blipFill>
            <a:blip r:embed="rId4"/>
            <a:stretch>
              <a:fillRect r="-26509"/>
            </a:stretch>
          </a:blipFill>
        </p:spPr>
        <p:txBody>
          <a:bodyPr/>
          <a:lstStyle/>
          <a:p>
            <a:endParaRPr lang="en-SG"/>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5642144" y="4477599"/>
            <a:ext cx="7003713" cy="4023186"/>
          </a:xfrm>
          <a:custGeom>
            <a:avLst/>
            <a:gdLst/>
            <a:ahLst/>
            <a:cxnLst/>
            <a:rect l="l" t="t" r="r" b="b"/>
            <a:pathLst>
              <a:path w="7003713" h="4023186">
                <a:moveTo>
                  <a:pt x="0" y="0"/>
                </a:moveTo>
                <a:lnTo>
                  <a:pt x="7003712" y="0"/>
                </a:lnTo>
                <a:lnTo>
                  <a:pt x="7003712" y="4023186"/>
                </a:lnTo>
                <a:lnTo>
                  <a:pt x="0" y="4023186"/>
                </a:lnTo>
                <a:lnTo>
                  <a:pt x="0" y="0"/>
                </a:lnTo>
                <a:close/>
              </a:path>
            </a:pathLst>
          </a:custGeom>
          <a:blipFill>
            <a:blip r:embed="rId2"/>
            <a:stretch>
              <a:fillRect/>
            </a:stretch>
          </a:blipFill>
        </p:spPr>
        <p:txBody>
          <a:bodyPr/>
          <a:lstStyle/>
          <a:p>
            <a:endParaRPr lang="en-SG"/>
          </a:p>
        </p:txBody>
      </p:sp>
      <p:sp>
        <p:nvSpPr>
          <p:cNvPr id="3" name="Freeform 3"/>
          <p:cNvSpPr/>
          <p:nvPr/>
        </p:nvSpPr>
        <p:spPr>
          <a:xfrm>
            <a:off x="2388605" y="1799969"/>
            <a:ext cx="13510791" cy="2677630"/>
          </a:xfrm>
          <a:custGeom>
            <a:avLst/>
            <a:gdLst/>
            <a:ahLst/>
            <a:cxnLst/>
            <a:rect l="l" t="t" r="r" b="b"/>
            <a:pathLst>
              <a:path w="13510791" h="2677630">
                <a:moveTo>
                  <a:pt x="0" y="0"/>
                </a:moveTo>
                <a:lnTo>
                  <a:pt x="13510790" y="0"/>
                </a:lnTo>
                <a:lnTo>
                  <a:pt x="13510790" y="2677630"/>
                </a:lnTo>
                <a:lnTo>
                  <a:pt x="0" y="2677630"/>
                </a:lnTo>
                <a:lnTo>
                  <a:pt x="0" y="0"/>
                </a:lnTo>
                <a:close/>
              </a:path>
            </a:pathLst>
          </a:custGeom>
          <a:blipFill>
            <a:blip r:embed="rId3"/>
            <a:stretch>
              <a:fillRect/>
            </a:stretch>
          </a:blipFill>
        </p:spPr>
        <p:txBody>
          <a:bodyPr/>
          <a:lstStyle/>
          <a:p>
            <a:endParaRPr lang="en-SG"/>
          </a:p>
        </p:txBody>
      </p:sp>
      <p:sp>
        <p:nvSpPr>
          <p:cNvPr id="4" name="TextBox 4"/>
          <p:cNvSpPr txBox="1"/>
          <p:nvPr/>
        </p:nvSpPr>
        <p:spPr>
          <a:xfrm>
            <a:off x="2851814" y="628224"/>
            <a:ext cx="13047582" cy="1029552"/>
          </a:xfrm>
          <a:prstGeom prst="rect">
            <a:avLst/>
          </a:prstGeom>
        </p:spPr>
        <p:txBody>
          <a:bodyPr lIns="0" tIns="0" rIns="0" bIns="0" rtlCol="0" anchor="t">
            <a:spAutoFit/>
          </a:bodyPr>
          <a:lstStyle/>
          <a:p>
            <a:pPr marL="0" lvl="1" indent="0" algn="ctr">
              <a:lnSpc>
                <a:spcPts val="7452"/>
              </a:lnSpc>
            </a:pPr>
            <a:r>
              <a:rPr lang="en-US" sz="8281" spc="-380">
                <a:solidFill>
                  <a:srgbClr val="00694C"/>
                </a:solidFill>
                <a:latin typeface="Raleway Medium"/>
              </a:rPr>
              <a:t>Distribution of Numerical Col</a:t>
            </a:r>
          </a:p>
        </p:txBody>
      </p:sp>
      <p:sp>
        <p:nvSpPr>
          <p:cNvPr id="5" name="TextBox 5"/>
          <p:cNvSpPr txBox="1"/>
          <p:nvPr/>
        </p:nvSpPr>
        <p:spPr>
          <a:xfrm>
            <a:off x="1002355" y="8776117"/>
            <a:ext cx="16746500" cy="1154310"/>
          </a:xfrm>
          <a:prstGeom prst="rect">
            <a:avLst/>
          </a:prstGeom>
        </p:spPr>
        <p:txBody>
          <a:bodyPr lIns="0" tIns="0" rIns="0" bIns="0" rtlCol="0" anchor="t">
            <a:spAutoFit/>
          </a:bodyPr>
          <a:lstStyle/>
          <a:p>
            <a:pPr algn="ctr">
              <a:lnSpc>
                <a:spcPts val="4626"/>
              </a:lnSpc>
              <a:spcBef>
                <a:spcPct val="0"/>
              </a:spcBef>
            </a:pPr>
            <a:r>
              <a:rPr lang="en-US" sz="3304">
                <a:solidFill>
                  <a:srgbClr val="00694C"/>
                </a:solidFill>
                <a:latin typeface="Raleway Bold"/>
              </a:rPr>
              <a:t>We can see that the distribution of the numerical columns is almost normal having a slight skew with Math score at being most skewed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3802038" y="1493001"/>
            <a:ext cx="10683925" cy="6880748"/>
          </a:xfrm>
          <a:custGeom>
            <a:avLst/>
            <a:gdLst/>
            <a:ahLst/>
            <a:cxnLst/>
            <a:rect l="l" t="t" r="r" b="b"/>
            <a:pathLst>
              <a:path w="10683925" h="6880748">
                <a:moveTo>
                  <a:pt x="0" y="0"/>
                </a:moveTo>
                <a:lnTo>
                  <a:pt x="10683924" y="0"/>
                </a:lnTo>
                <a:lnTo>
                  <a:pt x="10683924" y="6880748"/>
                </a:lnTo>
                <a:lnTo>
                  <a:pt x="0" y="6880748"/>
                </a:lnTo>
                <a:lnTo>
                  <a:pt x="0" y="0"/>
                </a:lnTo>
                <a:close/>
              </a:path>
            </a:pathLst>
          </a:custGeom>
          <a:blipFill>
            <a:blip r:embed="rId2"/>
            <a:stretch>
              <a:fillRect/>
            </a:stretch>
          </a:blipFill>
        </p:spPr>
        <p:txBody>
          <a:bodyPr/>
          <a:lstStyle/>
          <a:p>
            <a:endParaRPr lang="en-SG"/>
          </a:p>
        </p:txBody>
      </p:sp>
      <p:sp>
        <p:nvSpPr>
          <p:cNvPr id="3" name="TextBox 3"/>
          <p:cNvSpPr txBox="1"/>
          <p:nvPr/>
        </p:nvSpPr>
        <p:spPr>
          <a:xfrm>
            <a:off x="2623849" y="448346"/>
            <a:ext cx="13232789" cy="919397"/>
          </a:xfrm>
          <a:prstGeom prst="rect">
            <a:avLst/>
          </a:prstGeom>
        </p:spPr>
        <p:txBody>
          <a:bodyPr lIns="0" tIns="0" rIns="0" bIns="0" rtlCol="0" anchor="t">
            <a:spAutoFit/>
          </a:bodyPr>
          <a:lstStyle/>
          <a:p>
            <a:pPr marL="0" lvl="1" indent="0" algn="ctr">
              <a:lnSpc>
                <a:spcPts val="6643"/>
              </a:lnSpc>
            </a:pPr>
            <a:r>
              <a:rPr lang="en-US" sz="7381" spc="-339">
                <a:solidFill>
                  <a:srgbClr val="00694C"/>
                </a:solidFill>
                <a:latin typeface="Raleway Medium"/>
              </a:rPr>
              <a:t>Distribution of Categorical</a:t>
            </a:r>
          </a:p>
        </p:txBody>
      </p:sp>
      <p:sp>
        <p:nvSpPr>
          <p:cNvPr id="4" name="TextBox 4"/>
          <p:cNvSpPr txBox="1"/>
          <p:nvPr/>
        </p:nvSpPr>
        <p:spPr>
          <a:xfrm>
            <a:off x="591233" y="8422807"/>
            <a:ext cx="17298021" cy="1203930"/>
          </a:xfrm>
          <a:prstGeom prst="rect">
            <a:avLst/>
          </a:prstGeom>
        </p:spPr>
        <p:txBody>
          <a:bodyPr lIns="0" tIns="0" rIns="0" bIns="0" rtlCol="0" anchor="t">
            <a:spAutoFit/>
          </a:bodyPr>
          <a:lstStyle/>
          <a:p>
            <a:pPr algn="ctr">
              <a:lnSpc>
                <a:spcPts val="4839"/>
              </a:lnSpc>
              <a:spcBef>
                <a:spcPct val="0"/>
              </a:spcBef>
            </a:pPr>
            <a:r>
              <a:rPr lang="en-US" sz="3456">
                <a:solidFill>
                  <a:srgbClr val="00694C"/>
                </a:solidFill>
                <a:latin typeface="Raleway"/>
              </a:rPr>
              <a:t>We can see that the gender column has 8 unique genders, where the majority is male and female.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4568311" y="3874063"/>
            <a:ext cx="9151378" cy="6344795"/>
          </a:xfrm>
          <a:custGeom>
            <a:avLst/>
            <a:gdLst/>
            <a:ahLst/>
            <a:cxnLst/>
            <a:rect l="l" t="t" r="r" b="b"/>
            <a:pathLst>
              <a:path w="9151378" h="6344795">
                <a:moveTo>
                  <a:pt x="0" y="0"/>
                </a:moveTo>
                <a:lnTo>
                  <a:pt x="9151378" y="0"/>
                </a:lnTo>
                <a:lnTo>
                  <a:pt x="9151378" y="6344796"/>
                </a:lnTo>
                <a:lnTo>
                  <a:pt x="0" y="6344796"/>
                </a:lnTo>
                <a:lnTo>
                  <a:pt x="0" y="0"/>
                </a:lnTo>
                <a:close/>
              </a:path>
            </a:pathLst>
          </a:custGeom>
          <a:blipFill>
            <a:blip r:embed="rId2"/>
            <a:stretch>
              <a:fillRect/>
            </a:stretch>
          </a:blipFill>
        </p:spPr>
        <p:txBody>
          <a:bodyPr/>
          <a:lstStyle/>
          <a:p>
            <a:endParaRPr lang="en-SG"/>
          </a:p>
        </p:txBody>
      </p:sp>
      <p:sp>
        <p:nvSpPr>
          <p:cNvPr id="3" name="TextBox 3"/>
          <p:cNvSpPr txBox="1"/>
          <p:nvPr/>
        </p:nvSpPr>
        <p:spPr>
          <a:xfrm>
            <a:off x="2215665" y="1078696"/>
            <a:ext cx="13856669" cy="1000126"/>
          </a:xfrm>
          <a:prstGeom prst="rect">
            <a:avLst/>
          </a:prstGeom>
        </p:spPr>
        <p:txBody>
          <a:bodyPr lIns="0" tIns="0" rIns="0" bIns="0" rtlCol="0" anchor="t">
            <a:spAutoFit/>
          </a:bodyPr>
          <a:lstStyle/>
          <a:p>
            <a:pPr marL="0" lvl="1" indent="0" algn="ctr">
              <a:lnSpc>
                <a:spcPts val="7200"/>
              </a:lnSpc>
            </a:pPr>
            <a:r>
              <a:rPr lang="en-US" sz="8000" spc="-368">
                <a:solidFill>
                  <a:srgbClr val="00694C"/>
                </a:solidFill>
                <a:latin typeface="Raleway Medium"/>
              </a:rPr>
              <a:t>Correlation of the Columns</a:t>
            </a:r>
          </a:p>
        </p:txBody>
      </p:sp>
      <p:sp>
        <p:nvSpPr>
          <p:cNvPr id="4" name="TextBox 4"/>
          <p:cNvSpPr txBox="1"/>
          <p:nvPr/>
        </p:nvSpPr>
        <p:spPr>
          <a:xfrm>
            <a:off x="2988713" y="2002622"/>
            <a:ext cx="12310575" cy="1871442"/>
          </a:xfrm>
          <a:prstGeom prst="rect">
            <a:avLst/>
          </a:prstGeom>
        </p:spPr>
        <p:txBody>
          <a:bodyPr lIns="0" tIns="0" rIns="0" bIns="0" rtlCol="0" anchor="t">
            <a:spAutoFit/>
          </a:bodyPr>
          <a:lstStyle/>
          <a:p>
            <a:pPr algn="ctr">
              <a:lnSpc>
                <a:spcPts val="4999"/>
              </a:lnSpc>
              <a:spcBef>
                <a:spcPct val="0"/>
              </a:spcBef>
            </a:pPr>
            <a:r>
              <a:rPr lang="en-US" sz="3571">
                <a:solidFill>
                  <a:srgbClr val="00694C"/>
                </a:solidFill>
                <a:latin typeface="Raleway Semi-Bold"/>
              </a:rPr>
              <a:t>The correlation between the numerical columns is very low. showing that doing well or better in another subject, affects the other subjects.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346255" y="7438694"/>
            <a:ext cx="5804234" cy="2560043"/>
          </a:xfrm>
          <a:custGeom>
            <a:avLst/>
            <a:gdLst/>
            <a:ahLst/>
            <a:cxnLst/>
            <a:rect l="l" t="t" r="r" b="b"/>
            <a:pathLst>
              <a:path w="5804234" h="2560043">
                <a:moveTo>
                  <a:pt x="0" y="0"/>
                </a:moveTo>
                <a:lnTo>
                  <a:pt x="5804234" y="0"/>
                </a:lnTo>
                <a:lnTo>
                  <a:pt x="5804234" y="2560043"/>
                </a:lnTo>
                <a:lnTo>
                  <a:pt x="0" y="2560043"/>
                </a:lnTo>
                <a:lnTo>
                  <a:pt x="0" y="0"/>
                </a:lnTo>
                <a:close/>
              </a:path>
            </a:pathLst>
          </a:custGeom>
          <a:blipFill>
            <a:blip r:embed="rId2"/>
            <a:stretch>
              <a:fillRect/>
            </a:stretch>
          </a:blipFill>
        </p:spPr>
        <p:txBody>
          <a:bodyPr/>
          <a:lstStyle/>
          <a:p>
            <a:endParaRPr lang="en-SG"/>
          </a:p>
        </p:txBody>
      </p:sp>
      <p:sp>
        <p:nvSpPr>
          <p:cNvPr id="3" name="Freeform 3"/>
          <p:cNvSpPr/>
          <p:nvPr/>
        </p:nvSpPr>
        <p:spPr>
          <a:xfrm>
            <a:off x="6359928" y="7447156"/>
            <a:ext cx="11605886" cy="2551581"/>
          </a:xfrm>
          <a:custGeom>
            <a:avLst/>
            <a:gdLst/>
            <a:ahLst/>
            <a:cxnLst/>
            <a:rect l="l" t="t" r="r" b="b"/>
            <a:pathLst>
              <a:path w="11605886" h="2551581">
                <a:moveTo>
                  <a:pt x="0" y="0"/>
                </a:moveTo>
                <a:lnTo>
                  <a:pt x="11605885" y="0"/>
                </a:lnTo>
                <a:lnTo>
                  <a:pt x="11605885" y="2551581"/>
                </a:lnTo>
                <a:lnTo>
                  <a:pt x="0" y="2551581"/>
                </a:lnTo>
                <a:lnTo>
                  <a:pt x="0" y="0"/>
                </a:lnTo>
                <a:close/>
              </a:path>
            </a:pathLst>
          </a:custGeom>
          <a:blipFill>
            <a:blip r:embed="rId3"/>
            <a:stretch>
              <a:fillRect/>
            </a:stretch>
          </a:blipFill>
        </p:spPr>
        <p:txBody>
          <a:bodyPr/>
          <a:lstStyle/>
          <a:p>
            <a:endParaRPr lang="en-SG"/>
          </a:p>
        </p:txBody>
      </p:sp>
      <p:sp>
        <p:nvSpPr>
          <p:cNvPr id="4" name="Freeform 4"/>
          <p:cNvSpPr/>
          <p:nvPr/>
        </p:nvSpPr>
        <p:spPr>
          <a:xfrm>
            <a:off x="6358636" y="6763562"/>
            <a:ext cx="5804234" cy="449723"/>
          </a:xfrm>
          <a:custGeom>
            <a:avLst/>
            <a:gdLst/>
            <a:ahLst/>
            <a:cxnLst/>
            <a:rect l="l" t="t" r="r" b="b"/>
            <a:pathLst>
              <a:path w="5804234" h="449723">
                <a:moveTo>
                  <a:pt x="0" y="0"/>
                </a:moveTo>
                <a:lnTo>
                  <a:pt x="5804235" y="0"/>
                </a:lnTo>
                <a:lnTo>
                  <a:pt x="5804235" y="449723"/>
                </a:lnTo>
                <a:lnTo>
                  <a:pt x="0" y="449723"/>
                </a:lnTo>
                <a:lnTo>
                  <a:pt x="0" y="0"/>
                </a:lnTo>
                <a:close/>
              </a:path>
            </a:pathLst>
          </a:custGeom>
          <a:blipFill>
            <a:blip r:embed="rId4"/>
            <a:stretch>
              <a:fillRect/>
            </a:stretch>
          </a:blipFill>
        </p:spPr>
        <p:txBody>
          <a:bodyPr/>
          <a:lstStyle/>
          <a:p>
            <a:endParaRPr lang="en-SG"/>
          </a:p>
        </p:txBody>
      </p:sp>
      <p:sp>
        <p:nvSpPr>
          <p:cNvPr id="5" name="Freeform 5"/>
          <p:cNvSpPr/>
          <p:nvPr/>
        </p:nvSpPr>
        <p:spPr>
          <a:xfrm>
            <a:off x="13171605" y="6130722"/>
            <a:ext cx="4794209" cy="1082563"/>
          </a:xfrm>
          <a:custGeom>
            <a:avLst/>
            <a:gdLst/>
            <a:ahLst/>
            <a:cxnLst/>
            <a:rect l="l" t="t" r="r" b="b"/>
            <a:pathLst>
              <a:path w="4794209" h="1082563">
                <a:moveTo>
                  <a:pt x="0" y="0"/>
                </a:moveTo>
                <a:lnTo>
                  <a:pt x="4794208" y="0"/>
                </a:lnTo>
                <a:lnTo>
                  <a:pt x="4794208" y="1082563"/>
                </a:lnTo>
                <a:lnTo>
                  <a:pt x="0" y="1082563"/>
                </a:lnTo>
                <a:lnTo>
                  <a:pt x="0" y="0"/>
                </a:lnTo>
                <a:close/>
              </a:path>
            </a:pathLst>
          </a:custGeom>
          <a:blipFill>
            <a:blip r:embed="rId5"/>
            <a:stretch>
              <a:fillRect/>
            </a:stretch>
          </a:blipFill>
        </p:spPr>
        <p:txBody>
          <a:bodyPr/>
          <a:lstStyle/>
          <a:p>
            <a:endParaRPr lang="en-SG"/>
          </a:p>
        </p:txBody>
      </p:sp>
      <p:sp>
        <p:nvSpPr>
          <p:cNvPr id="6" name="TextBox 6"/>
          <p:cNvSpPr txBox="1"/>
          <p:nvPr/>
        </p:nvSpPr>
        <p:spPr>
          <a:xfrm>
            <a:off x="858118" y="678305"/>
            <a:ext cx="12025353" cy="2120266"/>
          </a:xfrm>
          <a:prstGeom prst="rect">
            <a:avLst/>
          </a:prstGeom>
        </p:spPr>
        <p:txBody>
          <a:bodyPr lIns="0" tIns="0" rIns="0" bIns="0" rtlCol="0" anchor="t">
            <a:spAutoFit/>
          </a:bodyPr>
          <a:lstStyle/>
          <a:p>
            <a:pPr marL="0" lvl="1" indent="0">
              <a:lnSpc>
                <a:spcPts val="8010"/>
              </a:lnSpc>
            </a:pPr>
            <a:r>
              <a:rPr lang="en-US" sz="8900" spc="-409">
                <a:solidFill>
                  <a:srgbClr val="00694C"/>
                </a:solidFill>
                <a:latin typeface="Raleway Medium"/>
              </a:rPr>
              <a:t>Data Preprocessing &amp; Feature Engineering</a:t>
            </a:r>
          </a:p>
        </p:txBody>
      </p:sp>
      <p:sp>
        <p:nvSpPr>
          <p:cNvPr id="7" name="TextBox 7"/>
          <p:cNvSpPr txBox="1"/>
          <p:nvPr/>
        </p:nvSpPr>
        <p:spPr>
          <a:xfrm>
            <a:off x="590152" y="2731896"/>
            <a:ext cx="17107695" cy="5042843"/>
          </a:xfrm>
          <a:prstGeom prst="rect">
            <a:avLst/>
          </a:prstGeom>
        </p:spPr>
        <p:txBody>
          <a:bodyPr lIns="0" tIns="0" rIns="0" bIns="0" rtlCol="0" anchor="t">
            <a:spAutoFit/>
          </a:bodyPr>
          <a:lstStyle/>
          <a:p>
            <a:pPr marL="693659" lvl="1" indent="-346830">
              <a:lnSpc>
                <a:spcPts val="4498"/>
              </a:lnSpc>
              <a:buFont typeface="Arial"/>
              <a:buChar char="•"/>
            </a:pPr>
            <a:r>
              <a:rPr lang="en-US" sz="3212">
                <a:solidFill>
                  <a:srgbClr val="00694C"/>
                </a:solidFill>
                <a:latin typeface="Raleway"/>
              </a:rPr>
              <a:t>Null Values : i use KNN imputer to impute missing values for English and Math columns</a:t>
            </a:r>
          </a:p>
          <a:p>
            <a:pPr marL="693659" lvl="1" indent="-346830">
              <a:lnSpc>
                <a:spcPts val="4498"/>
              </a:lnSpc>
              <a:buFont typeface="Arial"/>
              <a:buChar char="•"/>
            </a:pPr>
            <a:r>
              <a:rPr lang="en-US" sz="3212">
                <a:solidFill>
                  <a:srgbClr val="00694C"/>
                </a:solidFill>
                <a:latin typeface="Raleway"/>
              </a:rPr>
              <a:t>Feature Engineering: I have featured engineered a new column called Mean Score with the mean of the 3 subjects. I have also one hot encoded the gender columns to retrieve each unique gender.</a:t>
            </a:r>
          </a:p>
          <a:p>
            <a:pPr marL="693659" lvl="1" indent="-346830">
              <a:lnSpc>
                <a:spcPts val="4498"/>
              </a:lnSpc>
              <a:buFont typeface="Arial"/>
              <a:buChar char="•"/>
            </a:pPr>
            <a:r>
              <a:rPr lang="en-US" sz="3212">
                <a:solidFill>
                  <a:srgbClr val="00694C"/>
                </a:solidFill>
                <a:latin typeface="Raleway"/>
              </a:rPr>
              <a:t>Scaling: i have used standard scaler to scale my data to distribute numeric my data.</a:t>
            </a:r>
          </a:p>
          <a:p>
            <a:pPr>
              <a:lnSpc>
                <a:spcPts val="4498"/>
              </a:lnSpc>
            </a:pPr>
            <a:endParaRPr lang="en-US" sz="3212">
              <a:solidFill>
                <a:srgbClr val="00694C"/>
              </a:solidFill>
              <a:latin typeface="Raleway"/>
            </a:endParaRPr>
          </a:p>
          <a:p>
            <a:pPr>
              <a:lnSpc>
                <a:spcPts val="4498"/>
              </a:lnSpc>
            </a:pPr>
            <a:endParaRPr lang="en-US" sz="3212">
              <a:solidFill>
                <a:srgbClr val="00694C"/>
              </a:solidFill>
              <a:latin typeface="Raleway"/>
            </a:endParaRPr>
          </a:p>
          <a:p>
            <a:pPr>
              <a:lnSpc>
                <a:spcPts val="4498"/>
              </a:lnSpc>
              <a:spcBef>
                <a:spcPct val="0"/>
              </a:spcBef>
            </a:pPr>
            <a:endParaRPr lang="en-US" sz="3212">
              <a:solidFill>
                <a:srgbClr val="00694C"/>
              </a:solidFill>
              <a:latin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3489745" y="1744654"/>
            <a:ext cx="5117278" cy="4076023"/>
          </a:xfrm>
          <a:custGeom>
            <a:avLst/>
            <a:gdLst/>
            <a:ahLst/>
            <a:cxnLst/>
            <a:rect l="l" t="t" r="r" b="b"/>
            <a:pathLst>
              <a:path w="5117278" h="4076023">
                <a:moveTo>
                  <a:pt x="0" y="0"/>
                </a:moveTo>
                <a:lnTo>
                  <a:pt x="5117277" y="0"/>
                </a:lnTo>
                <a:lnTo>
                  <a:pt x="5117277" y="4076023"/>
                </a:lnTo>
                <a:lnTo>
                  <a:pt x="0" y="4076023"/>
                </a:lnTo>
                <a:lnTo>
                  <a:pt x="0" y="0"/>
                </a:lnTo>
                <a:close/>
              </a:path>
            </a:pathLst>
          </a:custGeom>
          <a:blipFill>
            <a:blip r:embed="rId2"/>
            <a:stretch>
              <a:fillRect/>
            </a:stretch>
          </a:blipFill>
        </p:spPr>
        <p:txBody>
          <a:bodyPr/>
          <a:lstStyle/>
          <a:p>
            <a:endParaRPr lang="en-SG"/>
          </a:p>
        </p:txBody>
      </p:sp>
      <p:sp>
        <p:nvSpPr>
          <p:cNvPr id="3" name="Freeform 3"/>
          <p:cNvSpPr/>
          <p:nvPr/>
        </p:nvSpPr>
        <p:spPr>
          <a:xfrm>
            <a:off x="10607776" y="1758733"/>
            <a:ext cx="5117278" cy="4047864"/>
          </a:xfrm>
          <a:custGeom>
            <a:avLst/>
            <a:gdLst/>
            <a:ahLst/>
            <a:cxnLst/>
            <a:rect l="l" t="t" r="r" b="b"/>
            <a:pathLst>
              <a:path w="5117278" h="4047864">
                <a:moveTo>
                  <a:pt x="0" y="0"/>
                </a:moveTo>
                <a:lnTo>
                  <a:pt x="5117278" y="0"/>
                </a:lnTo>
                <a:lnTo>
                  <a:pt x="5117278" y="4047864"/>
                </a:lnTo>
                <a:lnTo>
                  <a:pt x="0" y="4047864"/>
                </a:lnTo>
                <a:lnTo>
                  <a:pt x="0" y="0"/>
                </a:lnTo>
                <a:close/>
              </a:path>
            </a:pathLst>
          </a:custGeom>
          <a:blipFill>
            <a:blip r:embed="rId3"/>
            <a:stretch>
              <a:fillRect/>
            </a:stretch>
          </a:blipFill>
        </p:spPr>
        <p:txBody>
          <a:bodyPr/>
          <a:lstStyle/>
          <a:p>
            <a:endParaRPr lang="en-SG"/>
          </a:p>
        </p:txBody>
      </p:sp>
      <p:sp>
        <p:nvSpPr>
          <p:cNvPr id="4" name="Freeform 4"/>
          <p:cNvSpPr/>
          <p:nvPr/>
        </p:nvSpPr>
        <p:spPr>
          <a:xfrm>
            <a:off x="3511749" y="5897891"/>
            <a:ext cx="5095274" cy="4058496"/>
          </a:xfrm>
          <a:custGeom>
            <a:avLst/>
            <a:gdLst/>
            <a:ahLst/>
            <a:cxnLst/>
            <a:rect l="l" t="t" r="r" b="b"/>
            <a:pathLst>
              <a:path w="5095274" h="4058496">
                <a:moveTo>
                  <a:pt x="0" y="0"/>
                </a:moveTo>
                <a:lnTo>
                  <a:pt x="5095273" y="0"/>
                </a:lnTo>
                <a:lnTo>
                  <a:pt x="5095273" y="4058496"/>
                </a:lnTo>
                <a:lnTo>
                  <a:pt x="0" y="4058496"/>
                </a:lnTo>
                <a:lnTo>
                  <a:pt x="0" y="0"/>
                </a:lnTo>
                <a:close/>
              </a:path>
            </a:pathLst>
          </a:custGeom>
          <a:blipFill>
            <a:blip r:embed="rId4"/>
            <a:stretch>
              <a:fillRect/>
            </a:stretch>
          </a:blipFill>
        </p:spPr>
        <p:txBody>
          <a:bodyPr/>
          <a:lstStyle/>
          <a:p>
            <a:endParaRPr lang="en-SG"/>
          </a:p>
        </p:txBody>
      </p:sp>
      <p:sp>
        <p:nvSpPr>
          <p:cNvPr id="5" name="Freeform 5"/>
          <p:cNvSpPr/>
          <p:nvPr/>
        </p:nvSpPr>
        <p:spPr>
          <a:xfrm>
            <a:off x="10607776" y="5970480"/>
            <a:ext cx="5117278" cy="3985907"/>
          </a:xfrm>
          <a:custGeom>
            <a:avLst/>
            <a:gdLst/>
            <a:ahLst/>
            <a:cxnLst/>
            <a:rect l="l" t="t" r="r" b="b"/>
            <a:pathLst>
              <a:path w="5117278" h="3985907">
                <a:moveTo>
                  <a:pt x="0" y="0"/>
                </a:moveTo>
                <a:lnTo>
                  <a:pt x="5117278" y="0"/>
                </a:lnTo>
                <a:lnTo>
                  <a:pt x="5117278" y="3985907"/>
                </a:lnTo>
                <a:lnTo>
                  <a:pt x="0" y="3985907"/>
                </a:lnTo>
                <a:lnTo>
                  <a:pt x="0" y="0"/>
                </a:lnTo>
                <a:close/>
              </a:path>
            </a:pathLst>
          </a:custGeom>
          <a:blipFill>
            <a:blip r:embed="rId5"/>
            <a:stretch>
              <a:fillRect/>
            </a:stretch>
          </a:blipFill>
        </p:spPr>
        <p:txBody>
          <a:bodyPr/>
          <a:lstStyle/>
          <a:p>
            <a:endParaRPr lang="en-SG"/>
          </a:p>
        </p:txBody>
      </p:sp>
      <p:sp>
        <p:nvSpPr>
          <p:cNvPr id="6" name="TextBox 6"/>
          <p:cNvSpPr txBox="1"/>
          <p:nvPr/>
        </p:nvSpPr>
        <p:spPr>
          <a:xfrm>
            <a:off x="1028700" y="216927"/>
            <a:ext cx="16495749" cy="1383032"/>
          </a:xfrm>
          <a:prstGeom prst="rect">
            <a:avLst/>
          </a:prstGeom>
        </p:spPr>
        <p:txBody>
          <a:bodyPr lIns="0" tIns="0" rIns="0" bIns="0" rtlCol="0" anchor="t">
            <a:spAutoFit/>
          </a:bodyPr>
          <a:lstStyle/>
          <a:p>
            <a:pPr marL="0" lvl="1" indent="0" algn="ctr">
              <a:lnSpc>
                <a:spcPts val="5220"/>
              </a:lnSpc>
            </a:pPr>
            <a:r>
              <a:rPr lang="en-US" sz="5800" spc="-266">
                <a:solidFill>
                  <a:srgbClr val="00694C"/>
                </a:solidFill>
                <a:latin typeface="Raleway Bold"/>
              </a:rPr>
              <a:t>Elbow and Silhouette Before and After Dimensionality Reduction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SG"/>
          </a:p>
        </p:txBody>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SG"/>
          </a:p>
        </p:txBody>
      </p:sp>
      <p:sp>
        <p:nvSpPr>
          <p:cNvPr id="4" name="Freeform 4"/>
          <p:cNvSpPr/>
          <p:nvPr/>
        </p:nvSpPr>
        <p:spPr>
          <a:xfrm>
            <a:off x="1538342" y="3969866"/>
            <a:ext cx="3987615" cy="4114800"/>
          </a:xfrm>
          <a:custGeom>
            <a:avLst/>
            <a:gdLst/>
            <a:ahLst/>
            <a:cxnLst/>
            <a:rect l="l" t="t" r="r" b="b"/>
            <a:pathLst>
              <a:path w="3987615" h="4114800">
                <a:moveTo>
                  <a:pt x="0" y="0"/>
                </a:moveTo>
                <a:lnTo>
                  <a:pt x="3987615" y="0"/>
                </a:lnTo>
                <a:lnTo>
                  <a:pt x="398761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G"/>
          </a:p>
        </p:txBody>
      </p:sp>
      <p:pic>
        <p:nvPicPr>
          <p:cNvPr id="5" name="Picture 5"/>
          <p:cNvPicPr>
            <a:picLocks noChangeAspect="1"/>
          </p:cNvPicPr>
          <p:nvPr/>
        </p:nvPicPr>
        <p:blipFill>
          <a:blip r:embed="rId8"/>
          <a:srcRect/>
          <a:stretch>
            <a:fillRect/>
          </a:stretch>
        </p:blipFill>
        <p:spPr>
          <a:xfrm>
            <a:off x="13433372" y="4194334"/>
            <a:ext cx="1765716" cy="1606802"/>
          </a:xfrm>
          <a:prstGeom prst="rect">
            <a:avLst/>
          </a:prstGeom>
        </p:spPr>
      </p:pic>
      <p:sp>
        <p:nvSpPr>
          <p:cNvPr id="6" name="TextBox 6"/>
          <p:cNvSpPr txBox="1"/>
          <p:nvPr/>
        </p:nvSpPr>
        <p:spPr>
          <a:xfrm>
            <a:off x="4254217" y="4551793"/>
            <a:ext cx="9779565" cy="1249343"/>
          </a:xfrm>
          <a:prstGeom prst="rect">
            <a:avLst/>
          </a:prstGeom>
        </p:spPr>
        <p:txBody>
          <a:bodyPr lIns="0" tIns="0" rIns="0" bIns="0" rtlCol="0" anchor="t">
            <a:spAutoFit/>
          </a:bodyPr>
          <a:lstStyle/>
          <a:p>
            <a:pPr marL="0" lvl="1" indent="0" algn="ctr">
              <a:lnSpc>
                <a:spcPts val="9037"/>
              </a:lnSpc>
            </a:pPr>
            <a:r>
              <a:rPr lang="en-US" sz="10041" spc="-461">
                <a:solidFill>
                  <a:srgbClr val="00694C"/>
                </a:solidFill>
                <a:latin typeface="Raleway Medium"/>
              </a:rPr>
              <a:t>Model Training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sp>
        <p:nvSpPr>
          <p:cNvPr id="2" name="Freeform 2"/>
          <p:cNvSpPr/>
          <p:nvPr/>
        </p:nvSpPr>
        <p:spPr>
          <a:xfrm>
            <a:off x="6026407" y="2722072"/>
            <a:ext cx="7015787" cy="6820225"/>
          </a:xfrm>
          <a:custGeom>
            <a:avLst/>
            <a:gdLst/>
            <a:ahLst/>
            <a:cxnLst/>
            <a:rect l="l" t="t" r="r" b="b"/>
            <a:pathLst>
              <a:path w="7015787" h="6820225">
                <a:moveTo>
                  <a:pt x="0" y="0"/>
                </a:moveTo>
                <a:lnTo>
                  <a:pt x="7015787" y="0"/>
                </a:lnTo>
                <a:lnTo>
                  <a:pt x="7015787" y="6820225"/>
                </a:lnTo>
                <a:lnTo>
                  <a:pt x="0" y="6820225"/>
                </a:lnTo>
                <a:lnTo>
                  <a:pt x="0" y="0"/>
                </a:lnTo>
                <a:close/>
              </a:path>
            </a:pathLst>
          </a:custGeom>
          <a:blipFill>
            <a:blip r:embed="rId2"/>
            <a:stretch>
              <a:fillRect/>
            </a:stretch>
          </a:blipFill>
        </p:spPr>
        <p:txBody>
          <a:bodyPr/>
          <a:lstStyle/>
          <a:p>
            <a:endParaRPr lang="en-SG"/>
          </a:p>
        </p:txBody>
      </p:sp>
      <p:sp>
        <p:nvSpPr>
          <p:cNvPr id="3" name="Freeform 3"/>
          <p:cNvSpPr/>
          <p:nvPr/>
        </p:nvSpPr>
        <p:spPr>
          <a:xfrm>
            <a:off x="6853199" y="9018718"/>
            <a:ext cx="5616579" cy="1047159"/>
          </a:xfrm>
          <a:custGeom>
            <a:avLst/>
            <a:gdLst/>
            <a:ahLst/>
            <a:cxnLst/>
            <a:rect l="l" t="t" r="r" b="b"/>
            <a:pathLst>
              <a:path w="5616579" h="1047159">
                <a:moveTo>
                  <a:pt x="0" y="0"/>
                </a:moveTo>
                <a:lnTo>
                  <a:pt x="5616579" y="0"/>
                </a:lnTo>
                <a:lnTo>
                  <a:pt x="5616579" y="1047159"/>
                </a:lnTo>
                <a:lnTo>
                  <a:pt x="0" y="1047159"/>
                </a:lnTo>
                <a:lnTo>
                  <a:pt x="0" y="0"/>
                </a:lnTo>
                <a:close/>
              </a:path>
            </a:pathLst>
          </a:custGeom>
          <a:blipFill>
            <a:blip r:embed="rId3"/>
            <a:stretch>
              <a:fillRect/>
            </a:stretch>
          </a:blipFill>
        </p:spPr>
        <p:txBody>
          <a:bodyPr/>
          <a:lstStyle/>
          <a:p>
            <a:endParaRPr lang="en-SG"/>
          </a:p>
        </p:txBody>
      </p:sp>
      <p:sp>
        <p:nvSpPr>
          <p:cNvPr id="4" name="TextBox 4"/>
          <p:cNvSpPr txBox="1"/>
          <p:nvPr/>
        </p:nvSpPr>
        <p:spPr>
          <a:xfrm>
            <a:off x="1514251" y="509759"/>
            <a:ext cx="16040100" cy="1333156"/>
          </a:xfrm>
          <a:prstGeom prst="rect">
            <a:avLst/>
          </a:prstGeom>
        </p:spPr>
        <p:txBody>
          <a:bodyPr lIns="0" tIns="0" rIns="0" bIns="0" rtlCol="0" anchor="t">
            <a:spAutoFit/>
          </a:bodyPr>
          <a:lstStyle/>
          <a:p>
            <a:pPr marL="0" lvl="1" indent="0" algn="ctr">
              <a:lnSpc>
                <a:spcPts val="9666"/>
              </a:lnSpc>
            </a:pPr>
            <a:r>
              <a:rPr lang="en-US" sz="10740" spc="-494">
                <a:solidFill>
                  <a:srgbClr val="FBF6F1"/>
                </a:solidFill>
                <a:latin typeface="Raleway Medium"/>
              </a:rPr>
              <a:t>Cluster Testing</a:t>
            </a:r>
          </a:p>
        </p:txBody>
      </p:sp>
      <p:sp>
        <p:nvSpPr>
          <p:cNvPr id="5" name="TextBox 5"/>
          <p:cNvSpPr txBox="1"/>
          <p:nvPr/>
        </p:nvSpPr>
        <p:spPr>
          <a:xfrm>
            <a:off x="5037791" y="1613054"/>
            <a:ext cx="8553848" cy="1109018"/>
          </a:xfrm>
          <a:prstGeom prst="rect">
            <a:avLst/>
          </a:prstGeom>
        </p:spPr>
        <p:txBody>
          <a:bodyPr lIns="0" tIns="0" rIns="0" bIns="0" rtlCol="0" anchor="t">
            <a:spAutoFit/>
          </a:bodyPr>
          <a:lstStyle/>
          <a:p>
            <a:pPr algn="ctr">
              <a:lnSpc>
                <a:spcPts val="4498"/>
              </a:lnSpc>
              <a:spcBef>
                <a:spcPct val="0"/>
              </a:spcBef>
            </a:pPr>
            <a:r>
              <a:rPr lang="en-US" sz="3212">
                <a:solidFill>
                  <a:srgbClr val="FFFFFF"/>
                </a:solidFill>
                <a:latin typeface="Raleway"/>
              </a:rPr>
              <a:t>Showing good clustering and classification too 4 clusters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grpSp>
        <p:nvGrpSpPr>
          <p:cNvPr id="2" name="Group 2"/>
          <p:cNvGrpSpPr/>
          <p:nvPr/>
        </p:nvGrpSpPr>
        <p:grpSpPr>
          <a:xfrm>
            <a:off x="4161990" y="8434752"/>
            <a:ext cx="10339847" cy="1619232"/>
            <a:chOff x="0" y="0"/>
            <a:chExt cx="2305317" cy="361015"/>
          </a:xfrm>
        </p:grpSpPr>
        <p:sp>
          <p:nvSpPr>
            <p:cNvPr id="3" name="Freeform 3"/>
            <p:cNvSpPr/>
            <p:nvPr/>
          </p:nvSpPr>
          <p:spPr>
            <a:xfrm>
              <a:off x="0" y="0"/>
              <a:ext cx="2305317" cy="361015"/>
            </a:xfrm>
            <a:custGeom>
              <a:avLst/>
              <a:gdLst/>
              <a:ahLst/>
              <a:cxnLst/>
              <a:rect l="l" t="t" r="r" b="b"/>
              <a:pathLst>
                <a:path w="2305317" h="361015">
                  <a:moveTo>
                    <a:pt x="5990" y="0"/>
                  </a:moveTo>
                  <a:lnTo>
                    <a:pt x="2299327" y="0"/>
                  </a:lnTo>
                  <a:cubicBezTo>
                    <a:pt x="2300916" y="0"/>
                    <a:pt x="2302440" y="631"/>
                    <a:pt x="2303563" y="1754"/>
                  </a:cubicBezTo>
                  <a:cubicBezTo>
                    <a:pt x="2304686" y="2878"/>
                    <a:pt x="2305317" y="4401"/>
                    <a:pt x="2305317" y="5990"/>
                  </a:cubicBezTo>
                  <a:lnTo>
                    <a:pt x="2305317" y="355025"/>
                  </a:lnTo>
                  <a:cubicBezTo>
                    <a:pt x="2305317" y="356614"/>
                    <a:pt x="2304686" y="358138"/>
                    <a:pt x="2303563" y="359261"/>
                  </a:cubicBezTo>
                  <a:cubicBezTo>
                    <a:pt x="2302440" y="360384"/>
                    <a:pt x="2300916" y="361015"/>
                    <a:pt x="2299327" y="361015"/>
                  </a:cubicBezTo>
                  <a:lnTo>
                    <a:pt x="5990" y="361015"/>
                  </a:lnTo>
                  <a:cubicBezTo>
                    <a:pt x="4401" y="361015"/>
                    <a:pt x="2878" y="360384"/>
                    <a:pt x="1754" y="359261"/>
                  </a:cubicBezTo>
                  <a:cubicBezTo>
                    <a:pt x="631" y="358138"/>
                    <a:pt x="0" y="356614"/>
                    <a:pt x="0" y="355025"/>
                  </a:cubicBezTo>
                  <a:lnTo>
                    <a:pt x="0" y="5990"/>
                  </a:lnTo>
                  <a:cubicBezTo>
                    <a:pt x="0" y="4401"/>
                    <a:pt x="631" y="2878"/>
                    <a:pt x="1754" y="1754"/>
                  </a:cubicBezTo>
                  <a:cubicBezTo>
                    <a:pt x="2878" y="631"/>
                    <a:pt x="4401" y="0"/>
                    <a:pt x="5990" y="0"/>
                  </a:cubicBezTo>
                  <a:close/>
                </a:path>
              </a:pathLst>
            </a:custGeom>
            <a:solidFill>
              <a:srgbClr val="A9DFD0"/>
            </a:solidFill>
          </p:spPr>
          <p:txBody>
            <a:bodyPr/>
            <a:lstStyle/>
            <a:p>
              <a:endParaRPr lang="en-SG"/>
            </a:p>
          </p:txBody>
        </p:sp>
        <p:sp>
          <p:nvSpPr>
            <p:cNvPr id="4" name="TextBox 4"/>
            <p:cNvSpPr txBox="1"/>
            <p:nvPr/>
          </p:nvSpPr>
          <p:spPr>
            <a:xfrm>
              <a:off x="0" y="-38100"/>
              <a:ext cx="2305317" cy="39911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110692" y="1230692"/>
            <a:ext cx="2177308" cy="2189249"/>
          </a:xfrm>
          <a:custGeom>
            <a:avLst/>
            <a:gdLst/>
            <a:ahLst/>
            <a:cxnLst/>
            <a:rect l="l" t="t" r="r" b="b"/>
            <a:pathLst>
              <a:path w="2177308" h="2189249">
                <a:moveTo>
                  <a:pt x="0" y="0"/>
                </a:moveTo>
                <a:lnTo>
                  <a:pt x="2177308" y="0"/>
                </a:lnTo>
                <a:lnTo>
                  <a:pt x="2177308" y="2189249"/>
                </a:lnTo>
                <a:lnTo>
                  <a:pt x="0" y="21892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6" name="Freeform 6"/>
          <p:cNvSpPr/>
          <p:nvPr/>
        </p:nvSpPr>
        <p:spPr>
          <a:xfrm>
            <a:off x="-180284" y="6264470"/>
            <a:ext cx="3513010" cy="4114800"/>
          </a:xfrm>
          <a:custGeom>
            <a:avLst/>
            <a:gdLst/>
            <a:ahLst/>
            <a:cxnLst/>
            <a:rect l="l" t="t" r="r" b="b"/>
            <a:pathLst>
              <a:path w="3513010" h="4114800">
                <a:moveTo>
                  <a:pt x="0" y="0"/>
                </a:moveTo>
                <a:lnTo>
                  <a:pt x="3513010" y="0"/>
                </a:lnTo>
                <a:lnTo>
                  <a:pt x="351301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7" name="Freeform 7"/>
          <p:cNvSpPr/>
          <p:nvPr/>
        </p:nvSpPr>
        <p:spPr>
          <a:xfrm>
            <a:off x="5978567" y="1520373"/>
            <a:ext cx="6330867" cy="6458687"/>
          </a:xfrm>
          <a:custGeom>
            <a:avLst/>
            <a:gdLst/>
            <a:ahLst/>
            <a:cxnLst/>
            <a:rect l="l" t="t" r="r" b="b"/>
            <a:pathLst>
              <a:path w="6330867" h="6458687">
                <a:moveTo>
                  <a:pt x="0" y="0"/>
                </a:moveTo>
                <a:lnTo>
                  <a:pt x="6330866" y="0"/>
                </a:lnTo>
                <a:lnTo>
                  <a:pt x="6330866" y="6458687"/>
                </a:lnTo>
                <a:lnTo>
                  <a:pt x="0" y="6458687"/>
                </a:lnTo>
                <a:lnTo>
                  <a:pt x="0" y="0"/>
                </a:lnTo>
                <a:close/>
              </a:path>
            </a:pathLst>
          </a:custGeom>
          <a:blipFill>
            <a:blip r:embed="rId6"/>
            <a:stretch>
              <a:fillRect/>
            </a:stretch>
          </a:blipFill>
        </p:spPr>
        <p:txBody>
          <a:bodyPr/>
          <a:lstStyle/>
          <a:p>
            <a:endParaRPr lang="en-SG"/>
          </a:p>
        </p:txBody>
      </p:sp>
      <p:sp>
        <p:nvSpPr>
          <p:cNvPr id="8" name="TextBox 8"/>
          <p:cNvSpPr txBox="1"/>
          <p:nvPr/>
        </p:nvSpPr>
        <p:spPr>
          <a:xfrm>
            <a:off x="1102040" y="418121"/>
            <a:ext cx="16083921" cy="1210310"/>
          </a:xfrm>
          <a:prstGeom prst="rect">
            <a:avLst/>
          </a:prstGeom>
        </p:spPr>
        <p:txBody>
          <a:bodyPr lIns="0" tIns="0" rIns="0" bIns="0" rtlCol="0" anchor="t">
            <a:spAutoFit/>
          </a:bodyPr>
          <a:lstStyle/>
          <a:p>
            <a:pPr marL="0" lvl="1" indent="0" algn="ctr">
              <a:lnSpc>
                <a:spcPts val="8711"/>
              </a:lnSpc>
            </a:pPr>
            <a:r>
              <a:rPr lang="en-US" sz="9679" spc="-445">
                <a:solidFill>
                  <a:srgbClr val="FBF6F1"/>
                </a:solidFill>
                <a:latin typeface="Raleway Medium"/>
              </a:rPr>
              <a:t>SARIMAX model performance</a:t>
            </a:r>
          </a:p>
        </p:txBody>
      </p:sp>
      <p:sp>
        <p:nvSpPr>
          <p:cNvPr id="9" name="TextBox 9"/>
          <p:cNvSpPr txBox="1"/>
          <p:nvPr/>
        </p:nvSpPr>
        <p:spPr>
          <a:xfrm>
            <a:off x="4230682" y="8691017"/>
            <a:ext cx="10202462" cy="1030503"/>
          </a:xfrm>
          <a:prstGeom prst="rect">
            <a:avLst/>
          </a:prstGeom>
        </p:spPr>
        <p:txBody>
          <a:bodyPr lIns="0" tIns="0" rIns="0" bIns="0" rtlCol="0" anchor="t">
            <a:spAutoFit/>
          </a:bodyPr>
          <a:lstStyle/>
          <a:p>
            <a:pPr algn="ctr">
              <a:lnSpc>
                <a:spcPts val="4100"/>
              </a:lnSpc>
              <a:spcBef>
                <a:spcPct val="0"/>
              </a:spcBef>
            </a:pPr>
            <a:r>
              <a:rPr lang="en-US" sz="2929">
                <a:solidFill>
                  <a:srgbClr val="00694C"/>
                </a:solidFill>
                <a:latin typeface="Raleway Semi-Bold"/>
              </a:rPr>
              <a:t>The Dendrogram shows 4 real clusters where the dotted line intersects the dendrogram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028700" y="2004416"/>
            <a:ext cx="7317388" cy="7113419"/>
          </a:xfrm>
          <a:custGeom>
            <a:avLst/>
            <a:gdLst/>
            <a:ahLst/>
            <a:cxnLst/>
            <a:rect l="l" t="t" r="r" b="b"/>
            <a:pathLst>
              <a:path w="7317388" h="7113419">
                <a:moveTo>
                  <a:pt x="0" y="0"/>
                </a:moveTo>
                <a:lnTo>
                  <a:pt x="7317388" y="0"/>
                </a:lnTo>
                <a:lnTo>
                  <a:pt x="7317388" y="7113419"/>
                </a:lnTo>
                <a:lnTo>
                  <a:pt x="0" y="7113419"/>
                </a:lnTo>
                <a:lnTo>
                  <a:pt x="0" y="0"/>
                </a:lnTo>
                <a:close/>
              </a:path>
            </a:pathLst>
          </a:custGeom>
          <a:blipFill>
            <a:blip r:embed="rId2"/>
            <a:stretch>
              <a:fillRect/>
            </a:stretch>
          </a:blipFill>
        </p:spPr>
        <p:txBody>
          <a:bodyPr/>
          <a:lstStyle/>
          <a:p>
            <a:endParaRPr lang="en-SG"/>
          </a:p>
        </p:txBody>
      </p:sp>
      <p:sp>
        <p:nvSpPr>
          <p:cNvPr id="3" name="Freeform 3"/>
          <p:cNvSpPr/>
          <p:nvPr/>
        </p:nvSpPr>
        <p:spPr>
          <a:xfrm>
            <a:off x="10065480" y="2004416"/>
            <a:ext cx="7317388" cy="7113419"/>
          </a:xfrm>
          <a:custGeom>
            <a:avLst/>
            <a:gdLst/>
            <a:ahLst/>
            <a:cxnLst/>
            <a:rect l="l" t="t" r="r" b="b"/>
            <a:pathLst>
              <a:path w="7317388" h="7113419">
                <a:moveTo>
                  <a:pt x="0" y="0"/>
                </a:moveTo>
                <a:lnTo>
                  <a:pt x="7317387" y="0"/>
                </a:lnTo>
                <a:lnTo>
                  <a:pt x="7317387" y="7113419"/>
                </a:lnTo>
                <a:lnTo>
                  <a:pt x="0" y="7113419"/>
                </a:lnTo>
                <a:lnTo>
                  <a:pt x="0" y="0"/>
                </a:lnTo>
                <a:close/>
              </a:path>
            </a:pathLst>
          </a:custGeom>
          <a:blipFill>
            <a:blip r:embed="rId3"/>
            <a:stretch>
              <a:fillRect/>
            </a:stretch>
          </a:blipFill>
        </p:spPr>
        <p:txBody>
          <a:bodyPr/>
          <a:lstStyle/>
          <a:p>
            <a:endParaRPr lang="en-SG"/>
          </a:p>
        </p:txBody>
      </p:sp>
      <p:sp>
        <p:nvSpPr>
          <p:cNvPr id="4" name="Freeform 4"/>
          <p:cNvSpPr/>
          <p:nvPr/>
        </p:nvSpPr>
        <p:spPr>
          <a:xfrm>
            <a:off x="3686200" y="9258300"/>
            <a:ext cx="1574803" cy="457201"/>
          </a:xfrm>
          <a:custGeom>
            <a:avLst/>
            <a:gdLst/>
            <a:ahLst/>
            <a:cxnLst/>
            <a:rect l="l" t="t" r="r" b="b"/>
            <a:pathLst>
              <a:path w="1574803" h="457201">
                <a:moveTo>
                  <a:pt x="0" y="0"/>
                </a:moveTo>
                <a:lnTo>
                  <a:pt x="1574803" y="0"/>
                </a:lnTo>
                <a:lnTo>
                  <a:pt x="1574803" y="457201"/>
                </a:lnTo>
                <a:lnTo>
                  <a:pt x="0" y="457201"/>
                </a:lnTo>
                <a:lnTo>
                  <a:pt x="0" y="0"/>
                </a:lnTo>
                <a:close/>
              </a:path>
            </a:pathLst>
          </a:custGeom>
          <a:blipFill>
            <a:blip r:embed="rId4"/>
            <a:stretch>
              <a:fillRect/>
            </a:stretch>
          </a:blipFill>
        </p:spPr>
        <p:txBody>
          <a:bodyPr/>
          <a:lstStyle/>
          <a:p>
            <a:endParaRPr lang="en-SG"/>
          </a:p>
        </p:txBody>
      </p:sp>
      <p:sp>
        <p:nvSpPr>
          <p:cNvPr id="5" name="Freeform 5"/>
          <p:cNvSpPr/>
          <p:nvPr/>
        </p:nvSpPr>
        <p:spPr>
          <a:xfrm>
            <a:off x="13509382" y="9258300"/>
            <a:ext cx="1471117" cy="478412"/>
          </a:xfrm>
          <a:custGeom>
            <a:avLst/>
            <a:gdLst/>
            <a:ahLst/>
            <a:cxnLst/>
            <a:rect l="l" t="t" r="r" b="b"/>
            <a:pathLst>
              <a:path w="1471117" h="478412">
                <a:moveTo>
                  <a:pt x="0" y="0"/>
                </a:moveTo>
                <a:lnTo>
                  <a:pt x="1471118" y="0"/>
                </a:lnTo>
                <a:lnTo>
                  <a:pt x="1471118" y="478412"/>
                </a:lnTo>
                <a:lnTo>
                  <a:pt x="0" y="478412"/>
                </a:lnTo>
                <a:lnTo>
                  <a:pt x="0" y="0"/>
                </a:lnTo>
                <a:close/>
              </a:path>
            </a:pathLst>
          </a:custGeom>
          <a:blipFill>
            <a:blip r:embed="rId5"/>
            <a:stretch>
              <a:fillRect/>
            </a:stretch>
          </a:blipFill>
        </p:spPr>
        <p:txBody>
          <a:bodyPr/>
          <a:lstStyle/>
          <a:p>
            <a:endParaRPr lang="en-SG"/>
          </a:p>
        </p:txBody>
      </p:sp>
      <p:sp>
        <p:nvSpPr>
          <p:cNvPr id="6" name="TextBox 6"/>
          <p:cNvSpPr txBox="1"/>
          <p:nvPr/>
        </p:nvSpPr>
        <p:spPr>
          <a:xfrm>
            <a:off x="3515818" y="65674"/>
            <a:ext cx="11256363" cy="2627257"/>
          </a:xfrm>
          <a:prstGeom prst="rect">
            <a:avLst/>
          </a:prstGeom>
        </p:spPr>
        <p:txBody>
          <a:bodyPr lIns="0" tIns="0" rIns="0" bIns="0" rtlCol="0" anchor="t">
            <a:spAutoFit/>
          </a:bodyPr>
          <a:lstStyle/>
          <a:p>
            <a:pPr algn="ctr">
              <a:lnSpc>
                <a:spcPts val="6703"/>
              </a:lnSpc>
            </a:pPr>
            <a:r>
              <a:rPr lang="en-US" sz="7448" spc="-342">
                <a:solidFill>
                  <a:srgbClr val="00694C"/>
                </a:solidFill>
                <a:latin typeface="Raleway Medium"/>
              </a:rPr>
              <a:t>Agglomerative and Spectral Clustering</a:t>
            </a:r>
          </a:p>
          <a:p>
            <a:pPr marL="0" lvl="1" indent="0" algn="ctr">
              <a:lnSpc>
                <a:spcPts val="6703"/>
              </a:lnSpc>
            </a:pPr>
            <a:endParaRPr lang="en-US" sz="7448" spc="-342">
              <a:solidFill>
                <a:srgbClr val="00694C"/>
              </a:solidFill>
              <a:latin typeface="Raleway Medium"/>
            </a:endParaRPr>
          </a:p>
        </p:txBody>
      </p:sp>
      <p:sp>
        <p:nvSpPr>
          <p:cNvPr id="7" name="TextBox 7"/>
          <p:cNvSpPr txBox="1"/>
          <p:nvPr/>
        </p:nvSpPr>
        <p:spPr>
          <a:xfrm>
            <a:off x="3535885" y="1613891"/>
            <a:ext cx="1875433" cy="390525"/>
          </a:xfrm>
          <a:prstGeom prst="rect">
            <a:avLst/>
          </a:prstGeom>
        </p:spPr>
        <p:txBody>
          <a:bodyPr lIns="0" tIns="0" rIns="0" bIns="0" rtlCol="0" anchor="t">
            <a:spAutoFit/>
          </a:bodyPr>
          <a:lstStyle/>
          <a:p>
            <a:pPr algn="ctr">
              <a:lnSpc>
                <a:spcPts val="3149"/>
              </a:lnSpc>
              <a:spcBef>
                <a:spcPct val="0"/>
              </a:spcBef>
            </a:pPr>
            <a:r>
              <a:rPr lang="en-US" sz="2249" spc="-103">
                <a:solidFill>
                  <a:srgbClr val="00694C"/>
                </a:solidFill>
                <a:latin typeface="Raleway Medium"/>
              </a:rPr>
              <a:t>Agglomerative </a:t>
            </a:r>
          </a:p>
        </p:txBody>
      </p:sp>
      <p:sp>
        <p:nvSpPr>
          <p:cNvPr id="8" name="TextBox 8"/>
          <p:cNvSpPr txBox="1"/>
          <p:nvPr/>
        </p:nvSpPr>
        <p:spPr>
          <a:xfrm>
            <a:off x="13543415" y="1613891"/>
            <a:ext cx="998736" cy="390525"/>
          </a:xfrm>
          <a:prstGeom prst="rect">
            <a:avLst/>
          </a:prstGeom>
        </p:spPr>
        <p:txBody>
          <a:bodyPr lIns="0" tIns="0" rIns="0" bIns="0" rtlCol="0" anchor="t">
            <a:spAutoFit/>
          </a:bodyPr>
          <a:lstStyle/>
          <a:p>
            <a:pPr algn="ctr">
              <a:lnSpc>
                <a:spcPts val="3149"/>
              </a:lnSpc>
              <a:spcBef>
                <a:spcPct val="0"/>
              </a:spcBef>
            </a:pPr>
            <a:r>
              <a:rPr lang="en-US" sz="2249" spc="-103">
                <a:solidFill>
                  <a:srgbClr val="00694C"/>
                </a:solidFill>
                <a:latin typeface="Raleway"/>
              </a:rPr>
              <a:t>Spectral</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sp>
        <p:nvSpPr>
          <p:cNvPr id="2" name="Freeform 2"/>
          <p:cNvSpPr/>
          <p:nvPr/>
        </p:nvSpPr>
        <p:spPr>
          <a:xfrm>
            <a:off x="6026407" y="2722072"/>
            <a:ext cx="7015787" cy="6820225"/>
          </a:xfrm>
          <a:custGeom>
            <a:avLst/>
            <a:gdLst/>
            <a:ahLst/>
            <a:cxnLst/>
            <a:rect l="l" t="t" r="r" b="b"/>
            <a:pathLst>
              <a:path w="7015787" h="6820225">
                <a:moveTo>
                  <a:pt x="0" y="0"/>
                </a:moveTo>
                <a:lnTo>
                  <a:pt x="7015787" y="0"/>
                </a:lnTo>
                <a:lnTo>
                  <a:pt x="7015787" y="6820225"/>
                </a:lnTo>
                <a:lnTo>
                  <a:pt x="0" y="6820225"/>
                </a:lnTo>
                <a:lnTo>
                  <a:pt x="0" y="0"/>
                </a:lnTo>
                <a:close/>
              </a:path>
            </a:pathLst>
          </a:custGeom>
          <a:blipFill>
            <a:blip r:embed="rId2"/>
            <a:stretch>
              <a:fillRect/>
            </a:stretch>
          </a:blipFill>
        </p:spPr>
        <p:txBody>
          <a:bodyPr/>
          <a:lstStyle/>
          <a:p>
            <a:endParaRPr lang="en-SG"/>
          </a:p>
        </p:txBody>
      </p:sp>
      <p:sp>
        <p:nvSpPr>
          <p:cNvPr id="3" name="Freeform 3"/>
          <p:cNvSpPr/>
          <p:nvPr/>
        </p:nvSpPr>
        <p:spPr>
          <a:xfrm>
            <a:off x="6853199" y="9018718"/>
            <a:ext cx="5616579" cy="1047159"/>
          </a:xfrm>
          <a:custGeom>
            <a:avLst/>
            <a:gdLst/>
            <a:ahLst/>
            <a:cxnLst/>
            <a:rect l="l" t="t" r="r" b="b"/>
            <a:pathLst>
              <a:path w="5616579" h="1047159">
                <a:moveTo>
                  <a:pt x="0" y="0"/>
                </a:moveTo>
                <a:lnTo>
                  <a:pt x="5616579" y="0"/>
                </a:lnTo>
                <a:lnTo>
                  <a:pt x="5616579" y="1047159"/>
                </a:lnTo>
                <a:lnTo>
                  <a:pt x="0" y="1047159"/>
                </a:lnTo>
                <a:lnTo>
                  <a:pt x="0" y="0"/>
                </a:lnTo>
                <a:close/>
              </a:path>
            </a:pathLst>
          </a:custGeom>
          <a:blipFill>
            <a:blip r:embed="rId3"/>
            <a:stretch>
              <a:fillRect/>
            </a:stretch>
          </a:blipFill>
        </p:spPr>
        <p:txBody>
          <a:bodyPr/>
          <a:lstStyle/>
          <a:p>
            <a:endParaRPr lang="en-SG"/>
          </a:p>
        </p:txBody>
      </p:sp>
      <p:sp>
        <p:nvSpPr>
          <p:cNvPr id="4" name="TextBox 4"/>
          <p:cNvSpPr txBox="1"/>
          <p:nvPr/>
        </p:nvSpPr>
        <p:spPr>
          <a:xfrm>
            <a:off x="1514251" y="509759"/>
            <a:ext cx="16040100" cy="1333156"/>
          </a:xfrm>
          <a:prstGeom prst="rect">
            <a:avLst/>
          </a:prstGeom>
        </p:spPr>
        <p:txBody>
          <a:bodyPr lIns="0" tIns="0" rIns="0" bIns="0" rtlCol="0" anchor="t">
            <a:spAutoFit/>
          </a:bodyPr>
          <a:lstStyle/>
          <a:p>
            <a:pPr marL="0" lvl="1" indent="0" algn="ctr">
              <a:lnSpc>
                <a:spcPts val="9666"/>
              </a:lnSpc>
            </a:pPr>
            <a:r>
              <a:rPr lang="en-US" sz="10740" spc="-494">
                <a:solidFill>
                  <a:srgbClr val="FBF6F1"/>
                </a:solidFill>
                <a:latin typeface="Raleway Medium"/>
              </a:rPr>
              <a:t>Chosen Cluster</a:t>
            </a:r>
          </a:p>
        </p:txBody>
      </p:sp>
      <p:sp>
        <p:nvSpPr>
          <p:cNvPr id="5" name="TextBox 5"/>
          <p:cNvSpPr txBox="1"/>
          <p:nvPr/>
        </p:nvSpPr>
        <p:spPr>
          <a:xfrm>
            <a:off x="5037791" y="1613054"/>
            <a:ext cx="8553848" cy="1109018"/>
          </a:xfrm>
          <a:prstGeom prst="rect">
            <a:avLst/>
          </a:prstGeom>
        </p:spPr>
        <p:txBody>
          <a:bodyPr lIns="0" tIns="0" rIns="0" bIns="0" rtlCol="0" anchor="t">
            <a:spAutoFit/>
          </a:bodyPr>
          <a:lstStyle/>
          <a:p>
            <a:pPr algn="ctr">
              <a:lnSpc>
                <a:spcPts val="4498"/>
              </a:lnSpc>
              <a:spcBef>
                <a:spcPct val="0"/>
              </a:spcBef>
            </a:pPr>
            <a:r>
              <a:rPr lang="en-US" sz="3212">
                <a:solidFill>
                  <a:srgbClr val="FFFFFF"/>
                </a:solidFill>
                <a:latin typeface="Raleway"/>
              </a:rPr>
              <a:t>Highest Silhouette score out of all the 3 clusters. (K - Means)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SG"/>
          </a:p>
        </p:txBody>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SG"/>
          </a:p>
        </p:txBody>
      </p:sp>
      <p:sp>
        <p:nvSpPr>
          <p:cNvPr id="4" name="TextBox 4"/>
          <p:cNvSpPr txBox="1"/>
          <p:nvPr/>
        </p:nvSpPr>
        <p:spPr>
          <a:xfrm>
            <a:off x="4254217" y="4085441"/>
            <a:ext cx="9779565" cy="2392343"/>
          </a:xfrm>
          <a:prstGeom prst="rect">
            <a:avLst/>
          </a:prstGeom>
        </p:spPr>
        <p:txBody>
          <a:bodyPr lIns="0" tIns="0" rIns="0" bIns="0" rtlCol="0" anchor="t">
            <a:spAutoFit/>
          </a:bodyPr>
          <a:lstStyle/>
          <a:p>
            <a:pPr marL="0" lvl="1" indent="0" algn="ctr">
              <a:lnSpc>
                <a:spcPts val="9037"/>
              </a:lnSpc>
            </a:pPr>
            <a:r>
              <a:rPr lang="en-US" sz="10041" spc="-461">
                <a:solidFill>
                  <a:srgbClr val="00694C"/>
                </a:solidFill>
                <a:latin typeface="Raleway Medium"/>
              </a:rPr>
              <a:t>Exploratory Data Analysis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0042568" y="2381733"/>
            <a:ext cx="7272446" cy="6876567"/>
          </a:xfrm>
          <a:custGeom>
            <a:avLst/>
            <a:gdLst/>
            <a:ahLst/>
            <a:cxnLst/>
            <a:rect l="l" t="t" r="r" b="b"/>
            <a:pathLst>
              <a:path w="7272446" h="6876567">
                <a:moveTo>
                  <a:pt x="0" y="0"/>
                </a:moveTo>
                <a:lnTo>
                  <a:pt x="7272446" y="0"/>
                </a:lnTo>
                <a:lnTo>
                  <a:pt x="7272446" y="6876567"/>
                </a:lnTo>
                <a:lnTo>
                  <a:pt x="0" y="6876567"/>
                </a:lnTo>
                <a:lnTo>
                  <a:pt x="0" y="0"/>
                </a:lnTo>
                <a:close/>
              </a:path>
            </a:pathLst>
          </a:custGeom>
          <a:blipFill>
            <a:blip r:embed="rId2"/>
            <a:stretch>
              <a:fillRect/>
            </a:stretch>
          </a:blipFill>
        </p:spPr>
        <p:txBody>
          <a:bodyPr/>
          <a:lstStyle/>
          <a:p>
            <a:endParaRPr lang="en-SG"/>
          </a:p>
        </p:txBody>
      </p:sp>
      <p:sp>
        <p:nvSpPr>
          <p:cNvPr id="3" name="TextBox 3"/>
          <p:cNvSpPr txBox="1"/>
          <p:nvPr/>
        </p:nvSpPr>
        <p:spPr>
          <a:xfrm>
            <a:off x="5488341" y="662920"/>
            <a:ext cx="9108453" cy="931586"/>
          </a:xfrm>
          <a:prstGeom prst="rect">
            <a:avLst/>
          </a:prstGeom>
        </p:spPr>
        <p:txBody>
          <a:bodyPr lIns="0" tIns="0" rIns="0" bIns="0" rtlCol="0" anchor="t">
            <a:spAutoFit/>
          </a:bodyPr>
          <a:lstStyle/>
          <a:p>
            <a:pPr marL="0" lvl="1" indent="0" algn="ctr">
              <a:lnSpc>
                <a:spcPts val="6703"/>
              </a:lnSpc>
            </a:pPr>
            <a:r>
              <a:rPr lang="en-US" sz="7448" spc="-342">
                <a:solidFill>
                  <a:srgbClr val="00694C"/>
                </a:solidFill>
                <a:latin typeface="Raleway Medium"/>
              </a:rPr>
              <a:t>Clustered Dataframe</a:t>
            </a:r>
          </a:p>
        </p:txBody>
      </p:sp>
      <p:sp>
        <p:nvSpPr>
          <p:cNvPr id="4" name="TextBox 4"/>
          <p:cNvSpPr txBox="1"/>
          <p:nvPr/>
        </p:nvSpPr>
        <p:spPr>
          <a:xfrm>
            <a:off x="1415556" y="3386620"/>
            <a:ext cx="6983615" cy="4709387"/>
          </a:xfrm>
          <a:prstGeom prst="rect">
            <a:avLst/>
          </a:prstGeom>
        </p:spPr>
        <p:txBody>
          <a:bodyPr lIns="0" tIns="0" rIns="0" bIns="0" rtlCol="0" anchor="t">
            <a:spAutoFit/>
          </a:bodyPr>
          <a:lstStyle/>
          <a:p>
            <a:pPr>
              <a:lnSpc>
                <a:spcPts val="4595"/>
              </a:lnSpc>
            </a:pPr>
            <a:r>
              <a:rPr lang="en-US" sz="5105" spc="-234">
                <a:solidFill>
                  <a:srgbClr val="00694C"/>
                </a:solidFill>
                <a:latin typeface="Raleway"/>
              </a:rPr>
              <a:t>This is the original dataframe with the clusters added as a new column to identify and plot the results to view the clustering and the observation behind those clustering decesions.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402029" y="1952490"/>
            <a:ext cx="17483942" cy="7663795"/>
          </a:xfrm>
          <a:custGeom>
            <a:avLst/>
            <a:gdLst/>
            <a:ahLst/>
            <a:cxnLst/>
            <a:rect l="l" t="t" r="r" b="b"/>
            <a:pathLst>
              <a:path w="17483942" h="7663795">
                <a:moveTo>
                  <a:pt x="0" y="0"/>
                </a:moveTo>
                <a:lnTo>
                  <a:pt x="17483942" y="0"/>
                </a:lnTo>
                <a:lnTo>
                  <a:pt x="17483942" y="7663795"/>
                </a:lnTo>
                <a:lnTo>
                  <a:pt x="0" y="7663795"/>
                </a:lnTo>
                <a:lnTo>
                  <a:pt x="0" y="0"/>
                </a:lnTo>
                <a:close/>
              </a:path>
            </a:pathLst>
          </a:custGeom>
          <a:blipFill>
            <a:blip r:embed="rId2"/>
            <a:stretch>
              <a:fillRect/>
            </a:stretch>
          </a:blipFill>
        </p:spPr>
        <p:txBody>
          <a:bodyPr/>
          <a:lstStyle/>
          <a:p>
            <a:endParaRPr lang="en-SG"/>
          </a:p>
        </p:txBody>
      </p:sp>
      <p:sp>
        <p:nvSpPr>
          <p:cNvPr id="3" name="TextBox 3"/>
          <p:cNvSpPr txBox="1"/>
          <p:nvPr/>
        </p:nvSpPr>
        <p:spPr>
          <a:xfrm>
            <a:off x="4285486" y="662920"/>
            <a:ext cx="9717028" cy="931586"/>
          </a:xfrm>
          <a:prstGeom prst="rect">
            <a:avLst/>
          </a:prstGeom>
        </p:spPr>
        <p:txBody>
          <a:bodyPr lIns="0" tIns="0" rIns="0" bIns="0" rtlCol="0" anchor="t">
            <a:spAutoFit/>
          </a:bodyPr>
          <a:lstStyle/>
          <a:p>
            <a:pPr marL="0" lvl="1" indent="0" algn="ctr">
              <a:lnSpc>
                <a:spcPts val="6703"/>
              </a:lnSpc>
            </a:pPr>
            <a:r>
              <a:rPr lang="en-US" sz="7448" spc="-342">
                <a:solidFill>
                  <a:srgbClr val="00694C"/>
                </a:solidFill>
                <a:latin typeface="Raleway Medium"/>
              </a:rPr>
              <a:t>Decision Tree Classifier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4640691" y="1131611"/>
            <a:ext cx="9006618" cy="8954080"/>
          </a:xfrm>
          <a:custGeom>
            <a:avLst/>
            <a:gdLst/>
            <a:ahLst/>
            <a:cxnLst/>
            <a:rect l="l" t="t" r="r" b="b"/>
            <a:pathLst>
              <a:path w="9006618" h="8954080">
                <a:moveTo>
                  <a:pt x="0" y="0"/>
                </a:moveTo>
                <a:lnTo>
                  <a:pt x="9006618" y="0"/>
                </a:lnTo>
                <a:lnTo>
                  <a:pt x="9006618" y="8954079"/>
                </a:lnTo>
                <a:lnTo>
                  <a:pt x="0" y="8954079"/>
                </a:lnTo>
                <a:lnTo>
                  <a:pt x="0" y="0"/>
                </a:lnTo>
                <a:close/>
              </a:path>
            </a:pathLst>
          </a:custGeom>
          <a:blipFill>
            <a:blip r:embed="rId2"/>
            <a:stretch>
              <a:fillRect/>
            </a:stretch>
          </a:blipFill>
        </p:spPr>
        <p:txBody>
          <a:bodyPr/>
          <a:lstStyle/>
          <a:p>
            <a:endParaRPr lang="en-SG"/>
          </a:p>
        </p:txBody>
      </p:sp>
      <p:sp>
        <p:nvSpPr>
          <p:cNvPr id="3" name="TextBox 3"/>
          <p:cNvSpPr txBox="1"/>
          <p:nvPr/>
        </p:nvSpPr>
        <p:spPr>
          <a:xfrm>
            <a:off x="3471070" y="200025"/>
            <a:ext cx="11345860" cy="931586"/>
          </a:xfrm>
          <a:prstGeom prst="rect">
            <a:avLst/>
          </a:prstGeom>
        </p:spPr>
        <p:txBody>
          <a:bodyPr lIns="0" tIns="0" rIns="0" bIns="0" rtlCol="0" anchor="t">
            <a:spAutoFit/>
          </a:bodyPr>
          <a:lstStyle/>
          <a:p>
            <a:pPr marL="0" lvl="1" indent="0" algn="ctr">
              <a:lnSpc>
                <a:spcPts val="6703"/>
              </a:lnSpc>
            </a:pPr>
            <a:r>
              <a:rPr lang="en-US" sz="7448" spc="-342">
                <a:solidFill>
                  <a:srgbClr val="00694C"/>
                </a:solidFill>
                <a:latin typeface="Raleway Medium"/>
              </a:rPr>
              <a:t>Clusters based on Features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SG"/>
          </a:p>
        </p:txBody>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SG"/>
          </a:p>
        </p:txBody>
      </p:sp>
      <p:sp>
        <p:nvSpPr>
          <p:cNvPr id="4" name="TextBox 4"/>
          <p:cNvSpPr txBox="1"/>
          <p:nvPr/>
        </p:nvSpPr>
        <p:spPr>
          <a:xfrm>
            <a:off x="4254217" y="881944"/>
            <a:ext cx="9779565" cy="1249343"/>
          </a:xfrm>
          <a:prstGeom prst="rect">
            <a:avLst/>
          </a:prstGeom>
        </p:spPr>
        <p:txBody>
          <a:bodyPr lIns="0" tIns="0" rIns="0" bIns="0" rtlCol="0" anchor="t">
            <a:spAutoFit/>
          </a:bodyPr>
          <a:lstStyle/>
          <a:p>
            <a:pPr marL="0" lvl="1" indent="0" algn="ctr">
              <a:lnSpc>
                <a:spcPts val="9037"/>
              </a:lnSpc>
            </a:pPr>
            <a:r>
              <a:rPr lang="en-US" sz="10041" spc="-461">
                <a:solidFill>
                  <a:srgbClr val="00694C"/>
                </a:solidFill>
                <a:latin typeface="Raleway Medium"/>
              </a:rPr>
              <a:t>Conclusion</a:t>
            </a:r>
          </a:p>
        </p:txBody>
      </p:sp>
      <p:sp>
        <p:nvSpPr>
          <p:cNvPr id="5" name="TextBox 5"/>
          <p:cNvSpPr txBox="1"/>
          <p:nvPr/>
        </p:nvSpPr>
        <p:spPr>
          <a:xfrm>
            <a:off x="2177064" y="3009900"/>
            <a:ext cx="13933869" cy="249933869"/>
          </a:xfrm>
          <a:prstGeom prst="rect">
            <a:avLst/>
          </a:prstGeom>
        </p:spPr>
        <p:txBody>
          <a:bodyPr lIns="0" tIns="0" rIns="0" bIns="0" rtlCol="0" anchor="t">
            <a:spAutoFit/>
          </a:bodyPr>
          <a:lstStyle/>
          <a:p>
            <a:pPr algn="ctr">
              <a:lnSpc>
                <a:spcPts val="5712"/>
              </a:lnSpc>
            </a:pPr>
            <a:r>
              <a:rPr lang="en-US" sz="4080" dirty="0">
                <a:solidFill>
                  <a:srgbClr val="00694C"/>
                </a:solidFill>
                <a:latin typeface="Raleway Bold"/>
              </a:rPr>
              <a:t>In conclusion all clusters have the same average age, 1 has more highest scoring English, Math and Science Students. All 4 clusters have roughly the same the number of female and males and cluster 1 has the highest average score and cluster 2 has the lowest. </a:t>
            </a: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marL="880969" lvl="1" indent="-440485" algn="ctr">
              <a:lnSpc>
                <a:spcPts val="5712"/>
              </a:lnSpc>
              <a:buFont typeface="Arial"/>
              <a:buChar char="•"/>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r>
              <a:rPr lang="en-US" sz="4080" dirty="0">
                <a:solidFill>
                  <a:srgbClr val="00694C"/>
                </a:solidFill>
                <a:latin typeface="Raleway Bold"/>
              </a:rPr>
              <a:t>Student_Performance_dataset.csv</a:t>
            </a:r>
          </a:p>
          <a:p>
            <a:pPr marL="880969" lvl="1" indent="-440485" algn="ctr">
              <a:lnSpc>
                <a:spcPts val="5712"/>
              </a:lnSpc>
              <a:buFont typeface="Arial"/>
              <a:buChar char="•"/>
            </a:pPr>
            <a:endParaRPr lang="en-US" sz="4080" dirty="0">
              <a:solidFill>
                <a:srgbClr val="00694C"/>
              </a:solidFill>
              <a:latin typeface="Raleway Bold"/>
            </a:endParaRPr>
          </a:p>
          <a:p>
            <a:pPr algn="ctr">
              <a:lnSpc>
                <a:spcPts val="5712"/>
              </a:lnSpc>
            </a:pPr>
            <a:r>
              <a:rPr lang="en-US" sz="4080" dirty="0">
                <a:solidFill>
                  <a:srgbClr val="00694C"/>
                </a:solidFill>
                <a:latin typeface="Raleway Bold"/>
              </a:rPr>
              <a:t>CA2.ipynb</a:t>
            </a:r>
          </a:p>
          <a:p>
            <a:pPr marL="880969" lvl="1" indent="-440485" algn="ctr">
              <a:lnSpc>
                <a:spcPts val="5712"/>
              </a:lnSpc>
              <a:buFont typeface="Arial"/>
              <a:buChar char="•"/>
            </a:pPr>
            <a:endParaRPr lang="en-US" sz="4080" dirty="0">
              <a:solidFill>
                <a:srgbClr val="00694C"/>
              </a:solidFill>
              <a:latin typeface="Raleway Bold"/>
            </a:endParaRPr>
          </a:p>
          <a:p>
            <a:pPr algn="ctr">
              <a:lnSpc>
                <a:spcPts val="5712"/>
              </a:lnSpc>
            </a:pPr>
            <a:r>
              <a:rPr lang="en-US" sz="4080" dirty="0">
                <a:solidFill>
                  <a:srgbClr val="00694C"/>
                </a:solidFill>
                <a:latin typeface="Raleway Bold"/>
              </a:rPr>
              <a:t>CA2-Stock-Price-Data.csv - Data Wrangler</a:t>
            </a:r>
          </a:p>
          <a:p>
            <a:pPr marL="880969" lvl="1" indent="-440485" algn="ctr">
              <a:lnSpc>
                <a:spcPts val="5712"/>
              </a:lnSpc>
              <a:buFont typeface="Arial"/>
              <a:buChar char="•"/>
            </a:pPr>
            <a:endParaRPr lang="en-US" sz="4080" dirty="0">
              <a:solidFill>
                <a:srgbClr val="00694C"/>
              </a:solidFill>
              <a:latin typeface="Raleway Bold"/>
            </a:endParaRPr>
          </a:p>
          <a:p>
            <a:pPr algn="ctr">
              <a:lnSpc>
                <a:spcPts val="5712"/>
              </a:lnSpc>
            </a:pPr>
            <a:r>
              <a:rPr lang="en-US" sz="4080" dirty="0">
                <a:solidFill>
                  <a:srgbClr val="00694C"/>
                </a:solidFill>
                <a:latin typeface="Raleway Bold"/>
              </a:rPr>
              <a:t>CA2_Clustering.ipynb</a:t>
            </a:r>
          </a:p>
          <a:p>
            <a:pPr marL="880969" lvl="1" indent="-440485" algn="ctr">
              <a:lnSpc>
                <a:spcPts val="5712"/>
              </a:lnSpc>
              <a:buFont typeface="Arial"/>
              <a:buChar char="•"/>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marL="880969" lvl="1" indent="-440485" algn="ctr">
              <a:lnSpc>
                <a:spcPts val="5712"/>
              </a:lnSpc>
              <a:buFont typeface="Arial"/>
              <a:buChar char="•"/>
            </a:pPr>
            <a:endParaRPr lang="en-US" sz="4080" dirty="0">
              <a:solidFill>
                <a:srgbClr val="00694C"/>
              </a:solidFill>
              <a:latin typeface="Raleway Bold"/>
            </a:endParaRPr>
          </a:p>
          <a:p>
            <a:pPr marL="880969" lvl="1" indent="-440485" algn="ctr">
              <a:lnSpc>
                <a:spcPts val="5712"/>
              </a:lnSpc>
              <a:buFont typeface="Arial"/>
              <a:buChar char="•"/>
            </a:pPr>
            <a:endParaRPr lang="en-US" sz="4080" dirty="0">
              <a:solidFill>
                <a:srgbClr val="00694C"/>
              </a:solidFill>
              <a:latin typeface="Raleway Bold"/>
            </a:endParaRPr>
          </a:p>
          <a:p>
            <a:pPr marL="880969" lvl="1" indent="-440485" algn="ctr">
              <a:lnSpc>
                <a:spcPts val="5712"/>
              </a:lnSpc>
              <a:buFont typeface="Arial"/>
              <a:buChar char="•"/>
            </a:pPr>
            <a:endParaRPr lang="en-US" sz="4080" dirty="0">
              <a:solidFill>
                <a:srgbClr val="00694C"/>
              </a:solidFill>
              <a:latin typeface="Raleway Bold"/>
            </a:endParaRPr>
          </a:p>
          <a:p>
            <a:pPr algn="ctr">
              <a:lnSpc>
                <a:spcPts val="5712"/>
              </a:lnSpc>
            </a:pPr>
            <a:r>
              <a:rPr lang="en-US" sz="4080" dirty="0">
                <a:solidFill>
                  <a:srgbClr val="00694C"/>
                </a:solidFill>
                <a:latin typeface="Raleway Bold"/>
              </a:rPr>
              <a:t>CA2.ipynb</a:t>
            </a: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r>
              <a:rPr lang="en-US" sz="4080" dirty="0">
                <a:solidFill>
                  <a:srgbClr val="00694C"/>
                </a:solidFill>
                <a:latin typeface="Raleway Bold"/>
              </a:rPr>
              <a:t>Time Series Analysis Project</a:t>
            </a: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r>
              <a:rPr lang="en-US" sz="4080" dirty="0">
                <a:solidFill>
                  <a:srgbClr val="00694C"/>
                </a:solidFill>
                <a:latin typeface="Raleway Bold"/>
              </a:rPr>
              <a:t>Univariate Analysis</a:t>
            </a: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r>
              <a:rPr lang="en-US" sz="4080" dirty="0">
                <a:solidFill>
                  <a:srgbClr val="00694C"/>
                </a:solidFill>
                <a:latin typeface="Raleway Bold"/>
              </a:rPr>
              <a:t>Final Predictions</a:t>
            </a: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r>
              <a:rPr lang="en-US" sz="4080" dirty="0">
                <a:solidFill>
                  <a:srgbClr val="00694C"/>
                </a:solidFill>
                <a:latin typeface="Raleway Bold"/>
              </a:rPr>
              <a:t>fig, axes = </a:t>
            </a:r>
            <a:r>
              <a:rPr lang="en-US" sz="4080" dirty="0" err="1">
                <a:solidFill>
                  <a:srgbClr val="00694C"/>
                </a:solidFill>
                <a:latin typeface="Raleway Bold"/>
              </a:rPr>
              <a:t>plt.figure</a:t>
            </a:r>
            <a:r>
              <a:rPr lang="en-US" sz="4080" dirty="0">
                <a:solidFill>
                  <a:srgbClr val="00694C"/>
                </a:solidFill>
                <a:latin typeface="Raleway Bold"/>
              </a:rPr>
              <a:t>(</a:t>
            </a:r>
            <a:r>
              <a:rPr lang="en-US" sz="4080" dirty="0" err="1">
                <a:solidFill>
                  <a:srgbClr val="00694C"/>
                </a:solidFill>
                <a:latin typeface="Raleway Bold"/>
              </a:rPr>
              <a:t>figsize</a:t>
            </a:r>
            <a:r>
              <a:rPr lang="en-US" sz="4080" dirty="0">
                <a:solidFill>
                  <a:srgbClr val="00694C"/>
                </a:solidFill>
                <a:latin typeface="Raleway Bold"/>
              </a:rPr>
              <a:t>=(13,8)), </a:t>
            </a:r>
            <a:r>
              <a:rPr lang="en-US" sz="4080" dirty="0" err="1">
                <a:solidFill>
                  <a:srgbClr val="00694C"/>
                </a:solidFill>
                <a:latin typeface="Raleway Bold"/>
              </a:rPr>
              <a:t>plt.gca</a:t>
            </a:r>
            <a:r>
              <a:rPr lang="en-US" sz="4080" dirty="0">
                <a:solidFill>
                  <a:srgbClr val="00694C"/>
                </a:solidFill>
                <a:latin typeface="Raleway Bold"/>
              </a:rPr>
              <a:t>()</a:t>
            </a: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r>
              <a:rPr lang="en-US" sz="4080" dirty="0">
                <a:solidFill>
                  <a:srgbClr val="00694C"/>
                </a:solidFill>
                <a:latin typeface="Raleway Bold"/>
              </a:rPr>
              <a:t>CA2_Clustering.ipynb</a:t>
            </a:r>
          </a:p>
          <a:p>
            <a:pPr marL="880969" lvl="1" indent="-440485" algn="ctr">
              <a:lnSpc>
                <a:spcPts val="5712"/>
              </a:lnSpc>
              <a:buFont typeface="Arial"/>
              <a:buChar char="•"/>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marL="880969" lvl="1" indent="-440485" algn="ctr">
              <a:lnSpc>
                <a:spcPts val="5712"/>
              </a:lnSpc>
              <a:buFont typeface="Arial"/>
              <a:buChar char="•"/>
            </a:pPr>
            <a:endParaRPr lang="en-US" sz="4080" dirty="0">
              <a:solidFill>
                <a:srgbClr val="00694C"/>
              </a:solidFill>
              <a:latin typeface="Raleway Bold"/>
            </a:endParaRPr>
          </a:p>
          <a:p>
            <a:pPr algn="ctr">
              <a:lnSpc>
                <a:spcPts val="5712"/>
              </a:lnSpc>
            </a:pPr>
            <a:r>
              <a:rPr lang="en-US" sz="4080" dirty="0">
                <a:solidFill>
                  <a:srgbClr val="00694C"/>
                </a:solidFill>
                <a:latin typeface="Raleway Bold"/>
              </a:rPr>
              <a:t>CA2_Clustering.ipynb</a:t>
            </a: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r>
              <a:rPr lang="en-US" sz="4080" dirty="0">
                <a:solidFill>
                  <a:srgbClr val="00694C"/>
                </a:solidFill>
                <a:latin typeface="Raleway Bold"/>
              </a:rPr>
              <a:t>Data Preprocessing &amp; Feature Engineering</a:t>
            </a: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r>
              <a:rPr lang="en-US" sz="4080" dirty="0">
                <a:solidFill>
                  <a:srgbClr val="00694C"/>
                </a:solidFill>
                <a:latin typeface="Raleway Bold"/>
              </a:rPr>
              <a:t>1. Standard Scaling</a:t>
            </a: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r>
              <a:rPr lang="en-US" sz="4080" dirty="0" err="1">
                <a:solidFill>
                  <a:srgbClr val="00694C"/>
                </a:solidFill>
                <a:latin typeface="Raleway Bold"/>
              </a:rPr>
              <a:t>kmeans</a:t>
            </a:r>
            <a:r>
              <a:rPr lang="en-US" sz="4080" dirty="0">
                <a:solidFill>
                  <a:srgbClr val="00694C"/>
                </a:solidFill>
                <a:latin typeface="Raleway Bold"/>
              </a:rPr>
              <a:t> = </a:t>
            </a:r>
            <a:r>
              <a:rPr lang="en-US" sz="4080" dirty="0" err="1">
                <a:solidFill>
                  <a:srgbClr val="00694C"/>
                </a:solidFill>
                <a:latin typeface="Raleway Bold"/>
              </a:rPr>
              <a:t>KMeans</a:t>
            </a:r>
            <a:r>
              <a:rPr lang="en-US" sz="4080" dirty="0">
                <a:solidFill>
                  <a:srgbClr val="00694C"/>
                </a:solidFill>
                <a:latin typeface="Raleway Bold"/>
              </a:rPr>
              <a:t>(</a:t>
            </a:r>
            <a:r>
              <a:rPr lang="en-US" sz="4080" dirty="0" err="1">
                <a:solidFill>
                  <a:srgbClr val="00694C"/>
                </a:solidFill>
                <a:latin typeface="Raleway Bold"/>
              </a:rPr>
              <a:t>n_clusters</a:t>
            </a:r>
            <a:r>
              <a:rPr lang="en-US" sz="4080" dirty="0">
                <a:solidFill>
                  <a:srgbClr val="00694C"/>
                </a:solidFill>
                <a:latin typeface="Raleway Bold"/>
              </a:rPr>
              <a:t>=3, </a:t>
            </a:r>
            <a:r>
              <a:rPr lang="en-US" sz="4080" dirty="0" err="1">
                <a:solidFill>
                  <a:srgbClr val="00694C"/>
                </a:solidFill>
                <a:latin typeface="Raleway Bold"/>
              </a:rPr>
              <a:t>random_state</a:t>
            </a:r>
            <a:r>
              <a:rPr lang="en-US" sz="4080" dirty="0">
                <a:solidFill>
                  <a:srgbClr val="00694C"/>
                </a:solidFill>
                <a:latin typeface="Raleway Bold"/>
              </a:rPr>
              <a:t>=42).fit(</a:t>
            </a:r>
            <a:r>
              <a:rPr lang="en-US" sz="4080" dirty="0" err="1">
                <a:solidFill>
                  <a:srgbClr val="00694C"/>
                </a:solidFill>
                <a:latin typeface="Raleway Bold"/>
              </a:rPr>
              <a:t>tsne_features</a:t>
            </a:r>
            <a:r>
              <a:rPr lang="en-US" sz="4080" dirty="0">
                <a:solidFill>
                  <a:srgbClr val="00694C"/>
                </a:solidFill>
                <a:latin typeface="Raleway Bold"/>
              </a:rPr>
              <a:t>)</a:t>
            </a: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r>
              <a:rPr lang="en-US" sz="4080" dirty="0">
                <a:solidFill>
                  <a:srgbClr val="00694C"/>
                </a:solidFill>
                <a:latin typeface="Raleway Bold"/>
              </a:rPr>
              <a:t> 0  3</a:t>
            </a:r>
          </a:p>
          <a:p>
            <a:pPr algn="ctr">
              <a:lnSpc>
                <a:spcPts val="5712"/>
              </a:lnSpc>
            </a:pPr>
            <a:r>
              <a:rPr lang="en-US" sz="4080" dirty="0">
                <a:solidFill>
                  <a:srgbClr val="00694C"/>
                </a:solidFill>
                <a:latin typeface="Raleway Bold"/>
              </a:rPr>
              <a:t> 0</a:t>
            </a:r>
          </a:p>
          <a:p>
            <a:pPr algn="ctr">
              <a:lnSpc>
                <a:spcPts val="5712"/>
              </a:lnSpc>
            </a:pPr>
            <a:r>
              <a:rPr lang="en-US" sz="4080" dirty="0">
                <a:solidFill>
                  <a:srgbClr val="00694C"/>
                </a:solidFill>
                <a:latin typeface="Raleway Bold"/>
              </a:rPr>
              <a:t> black</a:t>
            </a:r>
          </a:p>
          <a:p>
            <a:pPr algn="ctr">
              <a:lnSpc>
                <a:spcPts val="5712"/>
              </a:lnSpc>
            </a:pPr>
            <a:r>
              <a:rPr lang="en-US" sz="4080" dirty="0">
                <a:solidFill>
                  <a:srgbClr val="00694C"/>
                </a:solidFill>
                <a:latin typeface="Raleway Bold"/>
              </a:rPr>
              <a:t> Connected to Discord</a:t>
            </a: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r>
              <a:rPr lang="en-US" sz="4080" dirty="0">
                <a:solidFill>
                  <a:srgbClr val="00694C"/>
                </a:solidFill>
                <a:latin typeface="Raleway Bold"/>
              </a:rPr>
              <a:t> Prettier</a:t>
            </a:r>
          </a:p>
          <a:p>
            <a:pPr algn="ctr">
              <a:lnSpc>
                <a:spcPts val="5712"/>
              </a:lnSpc>
            </a:pPr>
            <a:endParaRPr lang="en-US" sz="4080" dirty="0">
              <a:solidFill>
                <a:srgbClr val="00694C"/>
              </a:solidFill>
              <a:latin typeface="Raleway Bold"/>
            </a:endParaRPr>
          </a:p>
          <a:p>
            <a:pPr algn="ctr">
              <a:lnSpc>
                <a:spcPts val="5712"/>
              </a:lnSpc>
            </a:pPr>
            <a:r>
              <a:rPr lang="en-US" sz="4080" dirty="0">
                <a:solidFill>
                  <a:srgbClr val="00694C"/>
                </a:solidFill>
                <a:latin typeface="Raleway Bold"/>
              </a:rPr>
              <a:t> Go Live</a:t>
            </a:r>
          </a:p>
          <a:p>
            <a:pPr algn="ctr">
              <a:lnSpc>
                <a:spcPts val="5712"/>
              </a:lnSpc>
            </a:pPr>
            <a:r>
              <a:rPr lang="en-US" sz="4080" dirty="0">
                <a:solidFill>
                  <a:srgbClr val="00694C"/>
                </a:solidFill>
                <a:latin typeface="Raleway Bold"/>
              </a:rPr>
              <a:t>Cell 45 of 48</a:t>
            </a:r>
          </a:p>
          <a:p>
            <a:pPr algn="ctr">
              <a:lnSpc>
                <a:spcPts val="5712"/>
              </a:lnSpc>
            </a:pPr>
            <a:r>
              <a:rPr lang="en-US" sz="4080" dirty="0">
                <a:solidFill>
                  <a:srgbClr val="00694C"/>
                </a:solidFill>
                <a:latin typeface="Raleway Bold"/>
              </a:rPr>
              <a:t>CRLF</a:t>
            </a:r>
          </a:p>
          <a:p>
            <a:pPr algn="ctr">
              <a:lnSpc>
                <a:spcPts val="5712"/>
              </a:lnSpc>
            </a:pPr>
            <a:r>
              <a:rPr lang="en-US" sz="4080" dirty="0">
                <a:solidFill>
                  <a:srgbClr val="00694C"/>
                </a:solidFill>
                <a:latin typeface="Raleway Bold"/>
              </a:rPr>
              <a:t>Spaces: 4</a:t>
            </a:r>
          </a:p>
          <a:p>
            <a:pPr algn="ctr">
              <a:lnSpc>
                <a:spcPts val="5712"/>
              </a:lnSpc>
            </a:pPr>
            <a:r>
              <a:rPr lang="en-US" sz="4080" dirty="0">
                <a:solidFill>
                  <a:srgbClr val="00694C"/>
                </a:solidFill>
                <a:latin typeface="Raleway Bold"/>
              </a:rPr>
              <a:t>Ln 4, Col 27</a:t>
            </a: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r>
              <a:rPr lang="en-US" sz="4080" dirty="0">
                <a:solidFill>
                  <a:srgbClr val="00694C"/>
                </a:solidFill>
                <a:latin typeface="Raleway Bold"/>
              </a:rPr>
              <a:t>Info: Loading data frame</a:t>
            </a:r>
          </a:p>
          <a:p>
            <a:pPr algn="ctr">
              <a:lnSpc>
                <a:spcPts val="5712"/>
              </a:lnSpc>
            </a:pPr>
            <a:endParaRPr lang="en-US" sz="4080" dirty="0">
              <a:solidFill>
                <a:srgbClr val="00694C"/>
              </a:solidFill>
              <a:latin typeface="Raleway Bold"/>
            </a:endParaRPr>
          </a:p>
          <a:p>
            <a:pPr algn="ctr">
              <a:lnSpc>
                <a:spcPts val="5712"/>
              </a:lnSpc>
            </a:pPr>
            <a:r>
              <a:rPr lang="en-US" sz="4080" dirty="0">
                <a:solidFill>
                  <a:srgbClr val="00694C"/>
                </a:solidFill>
                <a:latin typeface="Raleway Bold"/>
              </a:rPr>
              <a:t>Sure, I'd be happy to elaborate. The statement is saying that the model in question has performed better than the baseline model in predicting the trend of the stock price for the next 60 days. This conclusion is based on the fact that the model has lower Mean Squared Error (MSE) and Mean Absolute Percentage Error (MAPE) scores. MSE and MAPE are both metrics used to evaluate the performance of predictive models: 1. Mean Squared Error (MSE): This is the average of the squares of the differences between the actual and predicted values. A lower MSE means that the model's predictions are closer to the actual values, which is desirable. 2. Mean Absolute Percentage Error (MAPE): This is the average of the absolute percentage differences between the actual and predicted values. A lower MAPE means that the model's predictions are closer to the actual values in terms of percentage, which is also desirable. So, when the statement says the model has lower MSE and MAPE scores, it means that on average, the model's predictions are closer to the actual stock prices than those of the baseline model, both in terms of raw difference (MSE) and percentage difference (MAPE). This indicates that the model is more accurate in predicting the trend of the stock price for the next 60 days compared to the baseline model.</a:t>
            </a: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marL="880969" lvl="1" indent="-440485" algn="ctr">
              <a:lnSpc>
                <a:spcPts val="5712"/>
              </a:lnSpc>
              <a:buFont typeface="Arial"/>
              <a:buChar char="•"/>
            </a:pPr>
            <a:r>
              <a:rPr lang="en-US" sz="4080" dirty="0">
                <a:solidFill>
                  <a:srgbClr val="00694C"/>
                </a:solidFill>
                <a:latin typeface="Raleway Bold"/>
              </a:rPr>
              <a:t>Code</a:t>
            </a:r>
          </a:p>
          <a:p>
            <a:pPr marL="880969" lvl="1" indent="-440485" algn="ctr">
              <a:lnSpc>
                <a:spcPts val="5712"/>
              </a:lnSpc>
              <a:buFont typeface="Arial"/>
              <a:buChar char="•"/>
            </a:pPr>
            <a:r>
              <a:rPr lang="en-US" sz="4080" dirty="0">
                <a:solidFill>
                  <a:srgbClr val="00694C"/>
                </a:solidFill>
                <a:latin typeface="Raleway Bold"/>
              </a:rPr>
              <a:t>Markdown</a:t>
            </a:r>
          </a:p>
          <a:p>
            <a:pPr algn="ctr">
              <a:lnSpc>
                <a:spcPts val="5712"/>
              </a:lnSpc>
            </a:pPr>
            <a:endParaRPr lang="en-US" sz="4080" dirty="0">
              <a:solidFill>
                <a:srgbClr val="00694C"/>
              </a:solidFill>
              <a:latin typeface="Raleway Bold"/>
            </a:endParaRPr>
          </a:p>
          <a:p>
            <a:pPr marL="880969" lvl="1" indent="-440485" algn="ctr">
              <a:lnSpc>
                <a:spcPts val="5712"/>
              </a:lnSpc>
              <a:buFont typeface="Arial"/>
              <a:buChar char="•"/>
            </a:pPr>
            <a:endParaRPr lang="en-US" sz="4080" dirty="0">
              <a:solidFill>
                <a:srgbClr val="00694C"/>
              </a:solidFill>
              <a:latin typeface="Raleway Bold"/>
            </a:endParaRPr>
          </a:p>
          <a:p>
            <a:pPr marL="880969" lvl="1" indent="-440485" algn="ctr">
              <a:lnSpc>
                <a:spcPts val="5712"/>
              </a:lnSpc>
              <a:buFont typeface="Arial"/>
              <a:buChar char="•"/>
            </a:pPr>
            <a:endParaRPr lang="en-US" sz="4080" dirty="0">
              <a:solidFill>
                <a:srgbClr val="00694C"/>
              </a:solidFill>
              <a:latin typeface="Raleway Bold"/>
            </a:endParaRPr>
          </a:p>
          <a:p>
            <a:pPr marL="880969" lvl="1" indent="-440485" algn="ctr">
              <a:lnSpc>
                <a:spcPts val="5712"/>
              </a:lnSpc>
              <a:buFont typeface="Arial"/>
              <a:buChar char="•"/>
            </a:pPr>
            <a:endParaRPr lang="en-US" sz="4080" dirty="0">
              <a:solidFill>
                <a:srgbClr val="00694C"/>
              </a:solidFill>
              <a:latin typeface="Raleway Bold"/>
            </a:endParaRPr>
          </a:p>
          <a:p>
            <a:pPr marL="880969" lvl="1" indent="-440485" algn="ctr">
              <a:lnSpc>
                <a:spcPts val="5712"/>
              </a:lnSpc>
              <a:buFont typeface="Arial"/>
              <a:buChar char="•"/>
            </a:pPr>
            <a:endParaRPr lang="en-US" sz="4080" dirty="0">
              <a:solidFill>
                <a:srgbClr val="00694C"/>
              </a:solidFill>
              <a:latin typeface="Raleway Bold"/>
            </a:endParaRPr>
          </a:p>
          <a:p>
            <a:pPr marL="880969" lvl="1" indent="-440485" algn="ctr">
              <a:lnSpc>
                <a:spcPts val="5712"/>
              </a:lnSpc>
              <a:buFont typeface="Arial"/>
              <a:buChar char="•"/>
            </a:pPr>
            <a:endParaRPr lang="en-US" sz="4080" dirty="0">
              <a:solidFill>
                <a:srgbClr val="00694C"/>
              </a:solidFill>
              <a:latin typeface="Raleway Bold"/>
            </a:endParaRPr>
          </a:p>
          <a:p>
            <a:pPr marL="880969" lvl="1" indent="-440485" algn="ctr">
              <a:lnSpc>
                <a:spcPts val="5712"/>
              </a:lnSpc>
              <a:buFont typeface="Arial"/>
              <a:buChar char="•"/>
            </a:pPr>
            <a:endParaRPr lang="en-US" sz="4080" dirty="0">
              <a:solidFill>
                <a:srgbClr val="00694C"/>
              </a:solidFill>
              <a:latin typeface="Raleway Bold"/>
            </a:endParaRPr>
          </a:p>
          <a:p>
            <a:pPr algn="ctr">
              <a:lnSpc>
                <a:spcPts val="5712"/>
              </a:lnSpc>
            </a:pPr>
            <a:r>
              <a:rPr lang="en-US" sz="4080" dirty="0">
                <a:solidFill>
                  <a:srgbClr val="00694C"/>
                </a:solidFill>
                <a:latin typeface="Raleway Bold"/>
              </a:rPr>
              <a:t>[661]</a:t>
            </a:r>
          </a:p>
          <a:p>
            <a:pPr marL="880969" lvl="1" indent="-440485" algn="ctr">
              <a:lnSpc>
                <a:spcPts val="5712"/>
              </a:lnSpc>
              <a:buFont typeface="Arial"/>
              <a:buChar char="•"/>
            </a:pPr>
            <a:endParaRPr lang="en-US" sz="4080" dirty="0">
              <a:solidFill>
                <a:srgbClr val="00694C"/>
              </a:solidFill>
              <a:latin typeface="Raleway Bold"/>
            </a:endParaRPr>
          </a:p>
          <a:p>
            <a:pPr marL="880969" lvl="1" indent="-440485" algn="ctr">
              <a:lnSpc>
                <a:spcPts val="5712"/>
              </a:lnSpc>
              <a:buFont typeface="Arial"/>
              <a:buChar char="•"/>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r>
              <a:rPr lang="en-US" sz="4080" dirty="0" err="1">
                <a:solidFill>
                  <a:srgbClr val="00694C"/>
                </a:solidFill>
                <a:latin typeface="Raleway Bold"/>
              </a:rPr>
              <a:t>t_inertia</a:t>
            </a:r>
            <a:r>
              <a:rPr lang="en-US" sz="4080" dirty="0">
                <a:solidFill>
                  <a:srgbClr val="00694C"/>
                </a:solidFill>
                <a:latin typeface="Raleway Bold"/>
              </a:rPr>
              <a:t> = []</a:t>
            </a:r>
          </a:p>
          <a:p>
            <a:pPr algn="ctr">
              <a:lnSpc>
                <a:spcPts val="5712"/>
              </a:lnSpc>
            </a:pPr>
            <a:r>
              <a:rPr lang="en-US" sz="4080" dirty="0" err="1">
                <a:solidFill>
                  <a:srgbClr val="00694C"/>
                </a:solidFill>
                <a:latin typeface="Raleway Bold"/>
              </a:rPr>
              <a:t>t_score</a:t>
            </a:r>
            <a:r>
              <a:rPr lang="en-US" sz="4080" dirty="0">
                <a:solidFill>
                  <a:srgbClr val="00694C"/>
                </a:solidFill>
                <a:latin typeface="Raleway Bold"/>
              </a:rPr>
              <a:t> = []</a:t>
            </a:r>
          </a:p>
          <a:p>
            <a:pPr algn="ctr">
              <a:lnSpc>
                <a:spcPts val="5712"/>
              </a:lnSpc>
            </a:pPr>
            <a:r>
              <a:rPr lang="en-US" sz="4080" dirty="0" err="1">
                <a:solidFill>
                  <a:srgbClr val="00694C"/>
                </a:solidFill>
                <a:latin typeface="Raleway Bold"/>
              </a:rPr>
              <a:t>t_centroid</a:t>
            </a:r>
            <a:r>
              <a:rPr lang="en-US" sz="4080" dirty="0">
                <a:solidFill>
                  <a:srgbClr val="00694C"/>
                </a:solidFill>
                <a:latin typeface="Raleway Bold"/>
              </a:rPr>
              <a:t> = []</a:t>
            </a:r>
          </a:p>
          <a:p>
            <a:pPr algn="ctr">
              <a:lnSpc>
                <a:spcPts val="5712"/>
              </a:lnSpc>
            </a:pPr>
            <a:r>
              <a:rPr lang="en-US" sz="4080" dirty="0" err="1">
                <a:solidFill>
                  <a:srgbClr val="00694C"/>
                </a:solidFill>
                <a:latin typeface="Raleway Bold"/>
              </a:rPr>
              <a:t>t_silhouettes_value</a:t>
            </a:r>
            <a:r>
              <a:rPr lang="en-US" sz="4080" dirty="0">
                <a:solidFill>
                  <a:srgbClr val="00694C"/>
                </a:solidFill>
                <a:latin typeface="Raleway Bold"/>
              </a:rPr>
              <a:t> = []</a:t>
            </a:r>
          </a:p>
          <a:p>
            <a:pPr algn="ctr">
              <a:lnSpc>
                <a:spcPts val="5712"/>
              </a:lnSpc>
            </a:pPr>
            <a:r>
              <a:rPr lang="en-US" sz="4080" dirty="0">
                <a:solidFill>
                  <a:srgbClr val="00694C"/>
                </a:solidFill>
                <a:latin typeface="Raleway Bold"/>
              </a:rPr>
              <a:t>for k in range(2, 24):</a:t>
            </a:r>
          </a:p>
          <a:p>
            <a:pPr algn="ctr">
              <a:lnSpc>
                <a:spcPts val="5712"/>
              </a:lnSpc>
            </a:pPr>
            <a:r>
              <a:rPr lang="en-US" sz="4080" dirty="0">
                <a:solidFill>
                  <a:srgbClr val="00694C"/>
                </a:solidFill>
                <a:latin typeface="Raleway Bold"/>
              </a:rPr>
              <a:t>    </a:t>
            </a:r>
            <a:r>
              <a:rPr lang="en-US" sz="4080" dirty="0" err="1">
                <a:solidFill>
                  <a:srgbClr val="00694C"/>
                </a:solidFill>
                <a:latin typeface="Raleway Bold"/>
              </a:rPr>
              <a:t>kmeans</a:t>
            </a:r>
            <a:r>
              <a:rPr lang="en-US" sz="4080" dirty="0">
                <a:solidFill>
                  <a:srgbClr val="00694C"/>
                </a:solidFill>
                <a:latin typeface="Raleway Bold"/>
              </a:rPr>
              <a:t> = </a:t>
            </a:r>
            <a:r>
              <a:rPr lang="en-US" sz="4080" dirty="0" err="1">
                <a:solidFill>
                  <a:srgbClr val="00694C"/>
                </a:solidFill>
                <a:latin typeface="Raleway Bold"/>
              </a:rPr>
              <a:t>KMeans</a:t>
            </a:r>
            <a:r>
              <a:rPr lang="en-US" sz="4080" dirty="0">
                <a:solidFill>
                  <a:srgbClr val="00694C"/>
                </a:solidFill>
                <a:latin typeface="Raleway Bold"/>
              </a:rPr>
              <a:t>(</a:t>
            </a:r>
            <a:r>
              <a:rPr lang="en-US" sz="4080" dirty="0" err="1">
                <a:solidFill>
                  <a:srgbClr val="00694C"/>
                </a:solidFill>
                <a:latin typeface="Raleway Bold"/>
              </a:rPr>
              <a:t>n_clusters</a:t>
            </a:r>
            <a:r>
              <a:rPr lang="en-US" sz="4080" dirty="0">
                <a:solidFill>
                  <a:srgbClr val="00694C"/>
                </a:solidFill>
                <a:latin typeface="Raleway Bold"/>
              </a:rPr>
              <a:t>=k, </a:t>
            </a:r>
            <a:r>
              <a:rPr lang="en-US" sz="4080" dirty="0" err="1">
                <a:solidFill>
                  <a:srgbClr val="00694C"/>
                </a:solidFill>
                <a:latin typeface="Raleway Bold"/>
              </a:rPr>
              <a:t>random_state</a:t>
            </a:r>
            <a:r>
              <a:rPr lang="en-US" sz="4080" dirty="0">
                <a:solidFill>
                  <a:srgbClr val="00694C"/>
                </a:solidFill>
                <a:latin typeface="Raleway Bold"/>
              </a:rPr>
              <a:t>=1).fit(</a:t>
            </a:r>
            <a:r>
              <a:rPr lang="en-US" sz="4080" dirty="0" err="1">
                <a:solidFill>
                  <a:srgbClr val="00694C"/>
                </a:solidFill>
                <a:latin typeface="Raleway Bold"/>
              </a:rPr>
              <a:t>tsne_features</a:t>
            </a:r>
            <a:r>
              <a:rPr lang="en-US" sz="4080" dirty="0">
                <a:solidFill>
                  <a:srgbClr val="00694C"/>
                </a:solidFill>
                <a:latin typeface="Raleway Bold"/>
              </a:rPr>
              <a:t>)</a:t>
            </a:r>
          </a:p>
          <a:p>
            <a:pPr algn="ctr">
              <a:lnSpc>
                <a:spcPts val="5712"/>
              </a:lnSpc>
            </a:pPr>
            <a:r>
              <a:rPr lang="en-US" sz="4080" dirty="0">
                <a:solidFill>
                  <a:srgbClr val="00694C"/>
                </a:solidFill>
                <a:latin typeface="Raleway Bold"/>
              </a:rPr>
              <a:t>    label = </a:t>
            </a:r>
            <a:r>
              <a:rPr lang="en-US" sz="4080" dirty="0" err="1">
                <a:solidFill>
                  <a:srgbClr val="00694C"/>
                </a:solidFill>
                <a:latin typeface="Raleway Bold"/>
              </a:rPr>
              <a:t>kmeans.predict</a:t>
            </a:r>
            <a:r>
              <a:rPr lang="en-US" sz="4080" dirty="0">
                <a:solidFill>
                  <a:srgbClr val="00694C"/>
                </a:solidFill>
                <a:latin typeface="Raleway Bold"/>
              </a:rPr>
              <a:t>(</a:t>
            </a:r>
            <a:r>
              <a:rPr lang="en-US" sz="4080" dirty="0" err="1">
                <a:solidFill>
                  <a:srgbClr val="00694C"/>
                </a:solidFill>
                <a:latin typeface="Raleway Bold"/>
              </a:rPr>
              <a:t>tsne_features</a:t>
            </a:r>
            <a:r>
              <a:rPr lang="en-US" sz="4080" dirty="0">
                <a:solidFill>
                  <a:srgbClr val="00694C"/>
                </a:solidFill>
                <a:latin typeface="Raleway Bold"/>
              </a:rPr>
              <a:t>)</a:t>
            </a:r>
          </a:p>
          <a:p>
            <a:pPr algn="ctr">
              <a:lnSpc>
                <a:spcPts val="5712"/>
              </a:lnSpc>
            </a:pPr>
            <a:r>
              <a:rPr lang="en-US" sz="4080" dirty="0">
                <a:solidFill>
                  <a:srgbClr val="00694C"/>
                </a:solidFill>
                <a:latin typeface="Raleway Bold"/>
              </a:rPr>
              <a:t>    </a:t>
            </a:r>
            <a:r>
              <a:rPr lang="en-US" sz="4080" dirty="0" err="1">
                <a:solidFill>
                  <a:srgbClr val="00694C"/>
                </a:solidFill>
                <a:latin typeface="Raleway Bold"/>
              </a:rPr>
              <a:t>t_inertia.append</a:t>
            </a:r>
            <a:r>
              <a:rPr lang="en-US" sz="4080" dirty="0">
                <a:solidFill>
                  <a:srgbClr val="00694C"/>
                </a:solidFill>
                <a:latin typeface="Raleway Bold"/>
              </a:rPr>
              <a:t>(</a:t>
            </a:r>
            <a:r>
              <a:rPr lang="en-US" sz="4080" dirty="0" err="1">
                <a:solidFill>
                  <a:srgbClr val="00694C"/>
                </a:solidFill>
                <a:latin typeface="Raleway Bold"/>
              </a:rPr>
              <a:t>np.sqrt</a:t>
            </a:r>
            <a:r>
              <a:rPr lang="en-US" sz="4080" dirty="0">
                <a:solidFill>
                  <a:srgbClr val="00694C"/>
                </a:solidFill>
                <a:latin typeface="Raleway Bold"/>
              </a:rPr>
              <a:t>(</a:t>
            </a:r>
            <a:r>
              <a:rPr lang="en-US" sz="4080" dirty="0" err="1">
                <a:solidFill>
                  <a:srgbClr val="00694C"/>
                </a:solidFill>
                <a:latin typeface="Raleway Bold"/>
              </a:rPr>
              <a:t>kmeans.inertia</a:t>
            </a:r>
            <a:r>
              <a:rPr lang="en-US" sz="4080" dirty="0">
                <a:solidFill>
                  <a:srgbClr val="00694C"/>
                </a:solidFill>
                <a:latin typeface="Raleway Bold"/>
              </a:rPr>
              <a:t>_))</a:t>
            </a:r>
          </a:p>
          <a:p>
            <a:pPr algn="ctr">
              <a:lnSpc>
                <a:spcPts val="5712"/>
              </a:lnSpc>
            </a:pPr>
            <a:r>
              <a:rPr lang="en-US" sz="4080" dirty="0">
                <a:solidFill>
                  <a:srgbClr val="00694C"/>
                </a:solidFill>
                <a:latin typeface="Raleway Bold"/>
              </a:rPr>
              <a:t>    </a:t>
            </a:r>
            <a:r>
              <a:rPr lang="en-US" sz="4080" dirty="0" err="1">
                <a:solidFill>
                  <a:srgbClr val="00694C"/>
                </a:solidFill>
                <a:latin typeface="Raleway Bold"/>
              </a:rPr>
              <a:t>t_centroid.append</a:t>
            </a:r>
            <a:r>
              <a:rPr lang="en-US" sz="4080" dirty="0">
                <a:solidFill>
                  <a:srgbClr val="00694C"/>
                </a:solidFill>
                <a:latin typeface="Raleway Bold"/>
              </a:rPr>
              <a:t>(</a:t>
            </a:r>
            <a:r>
              <a:rPr lang="en-US" sz="4080" dirty="0" err="1">
                <a:solidFill>
                  <a:srgbClr val="00694C"/>
                </a:solidFill>
                <a:latin typeface="Raleway Bold"/>
              </a:rPr>
              <a:t>kmeans.cluster_centers</a:t>
            </a:r>
            <a:r>
              <a:rPr lang="en-US" sz="4080" dirty="0">
                <a:solidFill>
                  <a:srgbClr val="00694C"/>
                </a:solidFill>
                <a:latin typeface="Raleway Bold"/>
              </a:rPr>
              <a:t>_)</a:t>
            </a:r>
          </a:p>
          <a:p>
            <a:pPr algn="ctr">
              <a:lnSpc>
                <a:spcPts val="5712"/>
              </a:lnSpc>
            </a:pPr>
            <a:r>
              <a:rPr lang="en-US" sz="4080" dirty="0">
                <a:solidFill>
                  <a:srgbClr val="00694C"/>
                </a:solidFill>
                <a:latin typeface="Raleway Bold"/>
              </a:rPr>
              <a:t>    </a:t>
            </a:r>
            <a:r>
              <a:rPr lang="en-US" sz="4080" dirty="0" err="1">
                <a:solidFill>
                  <a:srgbClr val="00694C"/>
                </a:solidFill>
                <a:latin typeface="Raleway Bold"/>
              </a:rPr>
              <a:t>t_score.append</a:t>
            </a:r>
            <a:r>
              <a:rPr lang="en-US" sz="4080" dirty="0">
                <a:solidFill>
                  <a:srgbClr val="00694C"/>
                </a:solidFill>
                <a:latin typeface="Raleway Bold"/>
              </a:rPr>
              <a:t>(</a:t>
            </a:r>
            <a:r>
              <a:rPr lang="en-US" sz="4080" dirty="0" err="1">
                <a:solidFill>
                  <a:srgbClr val="00694C"/>
                </a:solidFill>
                <a:latin typeface="Raleway Bold"/>
              </a:rPr>
              <a:t>silhouette_score</a:t>
            </a:r>
            <a:r>
              <a:rPr lang="en-US" sz="4080" dirty="0">
                <a:solidFill>
                  <a:srgbClr val="00694C"/>
                </a:solidFill>
                <a:latin typeface="Raleway Bold"/>
              </a:rPr>
              <a:t>(</a:t>
            </a:r>
            <a:r>
              <a:rPr lang="en-US" sz="4080" dirty="0" err="1">
                <a:solidFill>
                  <a:srgbClr val="00694C"/>
                </a:solidFill>
                <a:latin typeface="Raleway Bold"/>
              </a:rPr>
              <a:t>tsne_features</a:t>
            </a:r>
            <a:r>
              <a:rPr lang="en-US" sz="4080" dirty="0">
                <a:solidFill>
                  <a:srgbClr val="00694C"/>
                </a:solidFill>
                <a:latin typeface="Raleway Bold"/>
              </a:rPr>
              <a:t>, label))</a:t>
            </a:r>
          </a:p>
          <a:p>
            <a:pPr algn="ctr">
              <a:lnSpc>
                <a:spcPts val="5712"/>
              </a:lnSpc>
            </a:pPr>
            <a:r>
              <a:rPr lang="en-US" sz="4080" dirty="0">
                <a:solidFill>
                  <a:srgbClr val="00694C"/>
                </a:solidFill>
                <a:latin typeface="Raleway Bold"/>
              </a:rPr>
              <a:t>    </a:t>
            </a:r>
            <a:r>
              <a:rPr lang="en-US" sz="4080" dirty="0" err="1">
                <a:solidFill>
                  <a:srgbClr val="00694C"/>
                </a:solidFill>
                <a:latin typeface="Raleway Bold"/>
              </a:rPr>
              <a:t>t_silhouettes_value.append</a:t>
            </a:r>
            <a:r>
              <a:rPr lang="en-US" sz="4080" dirty="0">
                <a:solidFill>
                  <a:srgbClr val="00694C"/>
                </a:solidFill>
                <a:latin typeface="Raleway Bold"/>
              </a:rPr>
              <a:t>(</a:t>
            </a:r>
            <a:r>
              <a:rPr lang="en-US" sz="4080" dirty="0" err="1">
                <a:solidFill>
                  <a:srgbClr val="00694C"/>
                </a:solidFill>
                <a:latin typeface="Raleway Bold"/>
              </a:rPr>
              <a:t>silhouette_samples</a:t>
            </a:r>
            <a:r>
              <a:rPr lang="en-US" sz="4080" dirty="0">
                <a:solidFill>
                  <a:srgbClr val="00694C"/>
                </a:solidFill>
                <a:latin typeface="Raleway Bold"/>
              </a:rPr>
              <a:t>(</a:t>
            </a:r>
            <a:r>
              <a:rPr lang="en-US" sz="4080" dirty="0" err="1">
                <a:solidFill>
                  <a:srgbClr val="00694C"/>
                </a:solidFill>
                <a:latin typeface="Raleway Bold"/>
              </a:rPr>
              <a:t>tsne_features</a:t>
            </a:r>
            <a:r>
              <a:rPr lang="en-US" sz="4080" dirty="0">
                <a:solidFill>
                  <a:srgbClr val="00694C"/>
                </a:solidFill>
                <a:latin typeface="Raleway Bold"/>
              </a:rPr>
              <a:t>, label))</a:t>
            </a: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r>
              <a:rPr lang="en-US" sz="4080" dirty="0">
                <a:solidFill>
                  <a:srgbClr val="00694C"/>
                </a:solidFill>
                <a:latin typeface="Raleway Bold"/>
              </a:rPr>
              <a:t>13.2s</a:t>
            </a:r>
          </a:p>
          <a:p>
            <a:pPr algn="ctr">
              <a:lnSpc>
                <a:spcPts val="5712"/>
              </a:lnSpc>
            </a:pPr>
            <a:endParaRPr lang="en-US" sz="4080" dirty="0">
              <a:solidFill>
                <a:srgbClr val="00694C"/>
              </a:solidFill>
              <a:latin typeface="Raleway Bold"/>
            </a:endParaRPr>
          </a:p>
          <a:p>
            <a:pPr algn="ctr">
              <a:lnSpc>
                <a:spcPts val="5712"/>
              </a:lnSpc>
            </a:pPr>
            <a:r>
              <a:rPr lang="en-US" sz="4080" dirty="0">
                <a:solidFill>
                  <a:srgbClr val="00694C"/>
                </a:solidFill>
                <a:latin typeface="Raleway Bold"/>
              </a:rPr>
              <a:t>Python</a:t>
            </a:r>
          </a:p>
          <a:p>
            <a:pPr algn="ctr">
              <a:lnSpc>
                <a:spcPts val="5712"/>
              </a:lnSpc>
            </a:pPr>
            <a:endParaRPr lang="en-US" sz="4080" dirty="0">
              <a:solidFill>
                <a:srgbClr val="00694C"/>
              </a:solidFill>
              <a:latin typeface="Raleway Bold"/>
            </a:endParaRPr>
          </a:p>
          <a:p>
            <a:pPr marL="880969" lvl="1" indent="-440485" algn="ctr">
              <a:lnSpc>
                <a:spcPts val="5712"/>
              </a:lnSpc>
              <a:buFont typeface="Arial"/>
              <a:buChar char="•"/>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marL="880969" lvl="1" indent="-440485" algn="ctr">
              <a:lnSpc>
                <a:spcPts val="5712"/>
              </a:lnSpc>
              <a:buFont typeface="Arial"/>
              <a:buChar char="•"/>
            </a:pPr>
            <a:r>
              <a:rPr lang="en-US" sz="4080" dirty="0">
                <a:solidFill>
                  <a:srgbClr val="00694C"/>
                </a:solidFill>
                <a:latin typeface="Raleway Bold"/>
              </a:rPr>
              <a:t>Code</a:t>
            </a:r>
          </a:p>
          <a:p>
            <a:pPr marL="880969" lvl="1" indent="-440485" algn="ctr">
              <a:lnSpc>
                <a:spcPts val="5712"/>
              </a:lnSpc>
              <a:buFont typeface="Arial"/>
              <a:buChar char="•"/>
            </a:pPr>
            <a:r>
              <a:rPr lang="en-US" sz="4080" dirty="0">
                <a:solidFill>
                  <a:srgbClr val="00694C"/>
                </a:solidFill>
                <a:latin typeface="Raleway Bold"/>
              </a:rPr>
              <a:t>Markdown</a:t>
            </a: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marL="880969" lvl="1" indent="-440485" algn="ctr">
              <a:lnSpc>
                <a:spcPts val="5712"/>
              </a:lnSpc>
              <a:buFont typeface="Arial"/>
              <a:buChar char="•"/>
            </a:pPr>
            <a:endParaRPr lang="en-US" sz="4080" dirty="0">
              <a:solidFill>
                <a:srgbClr val="00694C"/>
              </a:solidFill>
              <a:latin typeface="Raleway Bold"/>
            </a:endParaRPr>
          </a:p>
          <a:p>
            <a:pPr marL="880969" lvl="1" indent="-440485" algn="ctr">
              <a:lnSpc>
                <a:spcPts val="5712"/>
              </a:lnSpc>
              <a:buFont typeface="Arial"/>
              <a:buChar char="•"/>
            </a:pPr>
            <a:endParaRPr lang="en-US" sz="4080" dirty="0">
              <a:solidFill>
                <a:srgbClr val="00694C"/>
              </a:solidFill>
              <a:latin typeface="Raleway Bold"/>
            </a:endParaRPr>
          </a:p>
          <a:p>
            <a:pPr marL="880969" lvl="1" indent="-440485" algn="ctr">
              <a:lnSpc>
                <a:spcPts val="5712"/>
              </a:lnSpc>
              <a:buFont typeface="Arial"/>
              <a:buChar char="•"/>
            </a:pPr>
            <a:endParaRPr lang="en-US" sz="4080" dirty="0">
              <a:solidFill>
                <a:srgbClr val="00694C"/>
              </a:solidFill>
              <a:latin typeface="Raleway Bold"/>
            </a:endParaRPr>
          </a:p>
          <a:p>
            <a:pPr marL="880969" lvl="1" indent="-440485" algn="ctr">
              <a:lnSpc>
                <a:spcPts val="5712"/>
              </a:lnSpc>
              <a:buFont typeface="Arial"/>
              <a:buChar char="•"/>
            </a:pPr>
            <a:endParaRPr lang="en-US" sz="4080" dirty="0">
              <a:solidFill>
                <a:srgbClr val="00694C"/>
              </a:solidFill>
              <a:latin typeface="Raleway Bold"/>
            </a:endParaRPr>
          </a:p>
          <a:p>
            <a:pPr marL="880969" lvl="1" indent="-440485" algn="ctr">
              <a:lnSpc>
                <a:spcPts val="5712"/>
              </a:lnSpc>
              <a:buFont typeface="Arial"/>
              <a:buChar char="•"/>
            </a:pPr>
            <a:endParaRPr lang="en-US" sz="4080" dirty="0">
              <a:solidFill>
                <a:srgbClr val="00694C"/>
              </a:solidFill>
              <a:latin typeface="Raleway Bold"/>
            </a:endParaRPr>
          </a:p>
          <a:p>
            <a:pPr marL="880969" lvl="1" indent="-440485" algn="ctr">
              <a:lnSpc>
                <a:spcPts val="5712"/>
              </a:lnSpc>
              <a:buFont typeface="Arial"/>
              <a:buChar char="•"/>
            </a:pPr>
            <a:endParaRPr lang="en-US" sz="4080" dirty="0">
              <a:solidFill>
                <a:srgbClr val="00694C"/>
              </a:solidFill>
              <a:latin typeface="Raleway Bold"/>
            </a:endParaRPr>
          </a:p>
          <a:p>
            <a:pPr algn="ctr">
              <a:lnSpc>
                <a:spcPts val="5712"/>
              </a:lnSpc>
            </a:pPr>
            <a:r>
              <a:rPr lang="en-US" sz="4080" dirty="0">
                <a:solidFill>
                  <a:srgbClr val="00694C"/>
                </a:solidFill>
                <a:latin typeface="Raleway Bold"/>
              </a:rPr>
              <a:t>[662]</a:t>
            </a:r>
          </a:p>
          <a:p>
            <a:pPr marL="880969" lvl="1" indent="-440485" algn="ctr">
              <a:lnSpc>
                <a:spcPts val="5712"/>
              </a:lnSpc>
              <a:buFont typeface="Arial"/>
              <a:buChar char="•"/>
            </a:pPr>
            <a:endParaRPr lang="en-US" sz="4080" dirty="0">
              <a:solidFill>
                <a:srgbClr val="00694C"/>
              </a:solidFill>
              <a:latin typeface="Raleway Bold"/>
            </a:endParaRPr>
          </a:p>
          <a:p>
            <a:pPr marL="880969" lvl="1" indent="-440485" algn="ctr">
              <a:lnSpc>
                <a:spcPts val="5712"/>
              </a:lnSpc>
              <a:buFont typeface="Arial"/>
              <a:buChar char="•"/>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r>
              <a:rPr lang="en-US" sz="4080" dirty="0" err="1">
                <a:solidFill>
                  <a:srgbClr val="00694C"/>
                </a:solidFill>
                <a:latin typeface="Raleway Bold"/>
              </a:rPr>
              <a:t>plt.plot</a:t>
            </a:r>
            <a:r>
              <a:rPr lang="en-US" sz="4080" dirty="0">
                <a:solidFill>
                  <a:srgbClr val="00694C"/>
                </a:solidFill>
                <a:latin typeface="Raleway Bold"/>
              </a:rPr>
              <a:t>(range(2, 24), </a:t>
            </a:r>
            <a:r>
              <a:rPr lang="en-US" sz="4080" dirty="0" err="1">
                <a:solidFill>
                  <a:srgbClr val="00694C"/>
                </a:solidFill>
                <a:latin typeface="Raleway Bold"/>
              </a:rPr>
              <a:t>t_inertia</a:t>
            </a:r>
            <a:r>
              <a:rPr lang="en-US" sz="4080" dirty="0">
                <a:solidFill>
                  <a:srgbClr val="00694C"/>
                </a:solidFill>
                <a:latin typeface="Raleway Bold"/>
              </a:rPr>
              <a:t>, marker="s")</a:t>
            </a:r>
          </a:p>
          <a:p>
            <a:pPr algn="ctr">
              <a:lnSpc>
                <a:spcPts val="5712"/>
              </a:lnSpc>
            </a:pPr>
            <a:r>
              <a:rPr lang="en-US" sz="4080" dirty="0" err="1">
                <a:solidFill>
                  <a:srgbClr val="00694C"/>
                </a:solidFill>
                <a:latin typeface="Raleway Bold"/>
              </a:rPr>
              <a:t>plt.title</a:t>
            </a:r>
            <a:r>
              <a:rPr lang="en-US" sz="4080" dirty="0">
                <a:solidFill>
                  <a:srgbClr val="00694C"/>
                </a:solidFill>
                <a:latin typeface="Raleway Bold"/>
              </a:rPr>
              <a:t>("Inertia for each K after </a:t>
            </a:r>
            <a:r>
              <a:rPr lang="en-US" sz="4080" dirty="0" err="1">
                <a:solidFill>
                  <a:srgbClr val="00694C"/>
                </a:solidFill>
                <a:latin typeface="Raleway Bold"/>
              </a:rPr>
              <a:t>Tsne</a:t>
            </a:r>
            <a:r>
              <a:rPr lang="en-US" sz="4080" dirty="0">
                <a:solidFill>
                  <a:srgbClr val="00694C"/>
                </a:solidFill>
                <a:latin typeface="Raleway Bold"/>
              </a:rPr>
              <a:t> Dimensionality Reduction")</a:t>
            </a:r>
          </a:p>
          <a:p>
            <a:pPr algn="ctr">
              <a:lnSpc>
                <a:spcPts val="5712"/>
              </a:lnSpc>
            </a:pPr>
            <a:r>
              <a:rPr lang="en-US" sz="4080" dirty="0" err="1">
                <a:solidFill>
                  <a:srgbClr val="00694C"/>
                </a:solidFill>
                <a:latin typeface="Raleway Bold"/>
              </a:rPr>
              <a:t>plt.xlabel</a:t>
            </a:r>
            <a:r>
              <a:rPr lang="en-US" sz="4080" dirty="0">
                <a:solidFill>
                  <a:srgbClr val="00694C"/>
                </a:solidFill>
                <a:latin typeface="Raleway Bold"/>
              </a:rPr>
              <a:t>("$k$")</a:t>
            </a:r>
          </a:p>
          <a:p>
            <a:pPr algn="ctr">
              <a:lnSpc>
                <a:spcPts val="5712"/>
              </a:lnSpc>
            </a:pPr>
            <a:r>
              <a:rPr lang="en-US" sz="4080" dirty="0" err="1">
                <a:solidFill>
                  <a:srgbClr val="00694C"/>
                </a:solidFill>
                <a:latin typeface="Raleway Bold"/>
              </a:rPr>
              <a:t>plt.ylabel</a:t>
            </a:r>
            <a:r>
              <a:rPr lang="en-US" sz="4080" dirty="0">
                <a:solidFill>
                  <a:srgbClr val="00694C"/>
                </a:solidFill>
                <a:latin typeface="Raleway Bold"/>
              </a:rPr>
              <a:t>("Inertia")</a:t>
            </a:r>
          </a:p>
          <a:p>
            <a:pPr algn="ctr">
              <a:lnSpc>
                <a:spcPts val="5712"/>
              </a:lnSpc>
            </a:pPr>
            <a:r>
              <a:rPr lang="en-US" sz="4080" dirty="0" err="1">
                <a:solidFill>
                  <a:srgbClr val="00694C"/>
                </a:solidFill>
                <a:latin typeface="Raleway Bold"/>
              </a:rPr>
              <a:t>plt.show</a:t>
            </a:r>
            <a:r>
              <a:rPr lang="en-US" sz="4080" dirty="0">
                <a:solidFill>
                  <a:srgbClr val="00694C"/>
                </a:solidFill>
                <a:latin typeface="Raleway Bold"/>
              </a:rPr>
              <a:t>()</a:t>
            </a: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r>
              <a:rPr lang="en-US" sz="4080" dirty="0">
                <a:solidFill>
                  <a:srgbClr val="00694C"/>
                </a:solidFill>
                <a:latin typeface="Raleway Bold"/>
              </a:rPr>
              <a:t>0.2s</a:t>
            </a:r>
          </a:p>
          <a:p>
            <a:pPr algn="ctr">
              <a:lnSpc>
                <a:spcPts val="5712"/>
              </a:lnSpc>
            </a:pPr>
            <a:endParaRPr lang="en-US" sz="4080" dirty="0">
              <a:solidFill>
                <a:srgbClr val="00694C"/>
              </a:solidFill>
              <a:latin typeface="Raleway Bold"/>
            </a:endParaRPr>
          </a:p>
          <a:p>
            <a:pPr algn="ctr">
              <a:lnSpc>
                <a:spcPts val="5712"/>
              </a:lnSpc>
            </a:pPr>
            <a:r>
              <a:rPr lang="en-US" sz="4080" dirty="0">
                <a:solidFill>
                  <a:srgbClr val="00694C"/>
                </a:solidFill>
                <a:latin typeface="Raleway Bold"/>
              </a:rPr>
              <a:t>Python</a:t>
            </a:r>
          </a:p>
          <a:p>
            <a:pPr algn="ctr">
              <a:lnSpc>
                <a:spcPts val="5712"/>
              </a:lnSpc>
            </a:pPr>
            <a:endParaRPr lang="en-US" sz="4080" dirty="0">
              <a:solidFill>
                <a:srgbClr val="00694C"/>
              </a:solidFill>
              <a:latin typeface="Raleway Bold"/>
            </a:endParaRPr>
          </a:p>
          <a:p>
            <a:pPr marL="880969" lvl="1" indent="-440485" algn="ctr">
              <a:lnSpc>
                <a:spcPts val="5712"/>
              </a:lnSpc>
              <a:buFont typeface="Arial"/>
              <a:buChar char="•"/>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marL="880969" lvl="1" indent="-440485" algn="ctr">
              <a:lnSpc>
                <a:spcPts val="5712"/>
              </a:lnSpc>
              <a:buFont typeface="Arial"/>
              <a:buChar char="•"/>
            </a:pPr>
            <a:r>
              <a:rPr lang="en-US" sz="4080" dirty="0">
                <a:solidFill>
                  <a:srgbClr val="00694C"/>
                </a:solidFill>
                <a:latin typeface="Raleway Bold"/>
              </a:rPr>
              <a:t>Code</a:t>
            </a:r>
          </a:p>
          <a:p>
            <a:pPr marL="880969" lvl="1" indent="-440485" algn="ctr">
              <a:lnSpc>
                <a:spcPts val="5712"/>
              </a:lnSpc>
              <a:buFont typeface="Arial"/>
              <a:buChar char="•"/>
            </a:pPr>
            <a:r>
              <a:rPr lang="en-US" sz="4080" dirty="0">
                <a:solidFill>
                  <a:srgbClr val="00694C"/>
                </a:solidFill>
                <a:latin typeface="Raleway Bold"/>
              </a:rPr>
              <a:t>Markdown</a:t>
            </a: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marL="880969" lvl="1" indent="-440485" algn="ctr">
              <a:lnSpc>
                <a:spcPts val="5712"/>
              </a:lnSpc>
              <a:buFont typeface="Arial"/>
              <a:buChar char="•"/>
            </a:pPr>
            <a:endParaRPr lang="en-US" sz="4080" dirty="0">
              <a:solidFill>
                <a:srgbClr val="00694C"/>
              </a:solidFill>
              <a:latin typeface="Raleway Bold"/>
            </a:endParaRPr>
          </a:p>
          <a:p>
            <a:pPr marL="880969" lvl="1" indent="-440485" algn="ctr">
              <a:lnSpc>
                <a:spcPts val="5712"/>
              </a:lnSpc>
              <a:buFont typeface="Arial"/>
              <a:buChar char="•"/>
            </a:pPr>
            <a:endParaRPr lang="en-US" sz="4080" dirty="0">
              <a:solidFill>
                <a:srgbClr val="00694C"/>
              </a:solidFill>
              <a:latin typeface="Raleway Bold"/>
            </a:endParaRPr>
          </a:p>
          <a:p>
            <a:pPr marL="880969" lvl="1" indent="-440485" algn="ctr">
              <a:lnSpc>
                <a:spcPts val="5712"/>
              </a:lnSpc>
              <a:buFont typeface="Arial"/>
              <a:buChar char="•"/>
            </a:pPr>
            <a:endParaRPr lang="en-US" sz="4080" dirty="0">
              <a:solidFill>
                <a:srgbClr val="00694C"/>
              </a:solidFill>
              <a:latin typeface="Raleway Bold"/>
            </a:endParaRPr>
          </a:p>
          <a:p>
            <a:pPr marL="880969" lvl="1" indent="-440485" algn="ctr">
              <a:lnSpc>
                <a:spcPts val="5712"/>
              </a:lnSpc>
              <a:buFont typeface="Arial"/>
              <a:buChar char="•"/>
            </a:pPr>
            <a:endParaRPr lang="en-US" sz="4080" dirty="0">
              <a:solidFill>
                <a:srgbClr val="00694C"/>
              </a:solidFill>
              <a:latin typeface="Raleway Bold"/>
            </a:endParaRPr>
          </a:p>
          <a:p>
            <a:pPr marL="880969" lvl="1" indent="-440485" algn="ctr">
              <a:lnSpc>
                <a:spcPts val="5712"/>
              </a:lnSpc>
              <a:buFont typeface="Arial"/>
              <a:buChar char="•"/>
            </a:pPr>
            <a:endParaRPr lang="en-US" sz="4080" dirty="0">
              <a:solidFill>
                <a:srgbClr val="00694C"/>
              </a:solidFill>
              <a:latin typeface="Raleway Bold"/>
            </a:endParaRPr>
          </a:p>
          <a:p>
            <a:pPr marL="880969" lvl="1" indent="-440485" algn="ctr">
              <a:lnSpc>
                <a:spcPts val="5712"/>
              </a:lnSpc>
              <a:buFont typeface="Arial"/>
              <a:buChar char="•"/>
            </a:pPr>
            <a:endParaRPr lang="en-US" sz="4080" dirty="0">
              <a:solidFill>
                <a:srgbClr val="00694C"/>
              </a:solidFill>
              <a:latin typeface="Raleway Bold"/>
            </a:endParaRPr>
          </a:p>
          <a:p>
            <a:pPr algn="ctr">
              <a:lnSpc>
                <a:spcPts val="5712"/>
              </a:lnSpc>
            </a:pPr>
            <a:r>
              <a:rPr lang="en-US" sz="4080" dirty="0">
                <a:solidFill>
                  <a:srgbClr val="00694C"/>
                </a:solidFill>
                <a:latin typeface="Raleway Bold"/>
              </a:rPr>
              <a:t>[663]</a:t>
            </a:r>
          </a:p>
          <a:p>
            <a:pPr marL="880969" lvl="1" indent="-440485" algn="ctr">
              <a:lnSpc>
                <a:spcPts val="5712"/>
              </a:lnSpc>
              <a:buFont typeface="Arial"/>
              <a:buChar char="•"/>
            </a:pPr>
            <a:endParaRPr lang="en-US" sz="4080" dirty="0">
              <a:solidFill>
                <a:srgbClr val="00694C"/>
              </a:solidFill>
              <a:latin typeface="Raleway Bold"/>
            </a:endParaRPr>
          </a:p>
          <a:p>
            <a:pPr marL="880969" lvl="1" indent="-440485" algn="ctr">
              <a:lnSpc>
                <a:spcPts val="5712"/>
              </a:lnSpc>
              <a:buFont typeface="Arial"/>
              <a:buChar char="•"/>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r>
              <a:rPr lang="en-US" sz="4080" dirty="0" err="1">
                <a:solidFill>
                  <a:srgbClr val="00694C"/>
                </a:solidFill>
                <a:latin typeface="Raleway Bold"/>
              </a:rPr>
              <a:t>plt.plot</a:t>
            </a:r>
            <a:r>
              <a:rPr lang="en-US" sz="4080" dirty="0">
                <a:solidFill>
                  <a:srgbClr val="00694C"/>
                </a:solidFill>
                <a:latin typeface="Raleway Bold"/>
              </a:rPr>
              <a:t>(range(2, 24), </a:t>
            </a:r>
            <a:r>
              <a:rPr lang="en-US" sz="4080" dirty="0" err="1">
                <a:solidFill>
                  <a:srgbClr val="00694C"/>
                </a:solidFill>
                <a:latin typeface="Raleway Bold"/>
              </a:rPr>
              <a:t>t_score</a:t>
            </a:r>
            <a:r>
              <a:rPr lang="en-US" sz="4080" dirty="0">
                <a:solidFill>
                  <a:srgbClr val="00694C"/>
                </a:solidFill>
                <a:latin typeface="Raleway Bold"/>
              </a:rPr>
              <a:t>, marker="s")</a:t>
            </a:r>
          </a:p>
          <a:p>
            <a:pPr algn="ctr">
              <a:lnSpc>
                <a:spcPts val="5712"/>
              </a:lnSpc>
            </a:pPr>
            <a:r>
              <a:rPr lang="en-US" sz="4080" dirty="0" err="1">
                <a:solidFill>
                  <a:srgbClr val="00694C"/>
                </a:solidFill>
                <a:latin typeface="Raleway Bold"/>
              </a:rPr>
              <a:t>plt.title</a:t>
            </a:r>
            <a:r>
              <a:rPr lang="en-US" sz="4080" dirty="0">
                <a:solidFill>
                  <a:srgbClr val="00694C"/>
                </a:solidFill>
                <a:latin typeface="Raleway Bold"/>
              </a:rPr>
              <a:t>("Silhouettes Score after </a:t>
            </a:r>
            <a:r>
              <a:rPr lang="en-US" sz="4080" dirty="0" err="1">
                <a:solidFill>
                  <a:srgbClr val="00694C"/>
                </a:solidFill>
                <a:latin typeface="Raleway Bold"/>
              </a:rPr>
              <a:t>Tsne</a:t>
            </a:r>
            <a:r>
              <a:rPr lang="en-US" sz="4080" dirty="0">
                <a:solidFill>
                  <a:srgbClr val="00694C"/>
                </a:solidFill>
                <a:latin typeface="Raleway Bold"/>
              </a:rPr>
              <a:t> Dimensionality Reduction")</a:t>
            </a:r>
          </a:p>
          <a:p>
            <a:pPr algn="ctr">
              <a:lnSpc>
                <a:spcPts val="5712"/>
              </a:lnSpc>
            </a:pPr>
            <a:r>
              <a:rPr lang="en-US" sz="4080" dirty="0" err="1">
                <a:solidFill>
                  <a:srgbClr val="00694C"/>
                </a:solidFill>
                <a:latin typeface="Raleway Bold"/>
              </a:rPr>
              <a:t>plt.xlabel</a:t>
            </a:r>
            <a:r>
              <a:rPr lang="en-US" sz="4080" dirty="0">
                <a:solidFill>
                  <a:srgbClr val="00694C"/>
                </a:solidFill>
                <a:latin typeface="Raleway Bold"/>
              </a:rPr>
              <a:t>("$k$")</a:t>
            </a:r>
          </a:p>
          <a:p>
            <a:pPr algn="ctr">
              <a:lnSpc>
                <a:spcPts val="5712"/>
              </a:lnSpc>
            </a:pPr>
            <a:r>
              <a:rPr lang="en-US" sz="4080" dirty="0" err="1">
                <a:solidFill>
                  <a:srgbClr val="00694C"/>
                </a:solidFill>
                <a:latin typeface="Raleway Bold"/>
              </a:rPr>
              <a:t>plt.ylabel</a:t>
            </a:r>
            <a:r>
              <a:rPr lang="en-US" sz="4080" dirty="0">
                <a:solidFill>
                  <a:srgbClr val="00694C"/>
                </a:solidFill>
                <a:latin typeface="Raleway Bold"/>
              </a:rPr>
              <a:t>("Silhouette Coefficient")</a:t>
            </a:r>
          </a:p>
          <a:p>
            <a:pPr algn="ctr">
              <a:lnSpc>
                <a:spcPts val="5712"/>
              </a:lnSpc>
            </a:pPr>
            <a:r>
              <a:rPr lang="en-US" sz="4080" dirty="0" err="1">
                <a:solidFill>
                  <a:srgbClr val="00694C"/>
                </a:solidFill>
                <a:latin typeface="Raleway Bold"/>
              </a:rPr>
              <a:t>plt.show</a:t>
            </a:r>
            <a:r>
              <a:rPr lang="en-US" sz="4080" dirty="0">
                <a:solidFill>
                  <a:srgbClr val="00694C"/>
                </a:solidFill>
                <a:latin typeface="Raleway Bold"/>
              </a:rPr>
              <a:t>()</a:t>
            </a: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r>
              <a:rPr lang="en-US" sz="4080" dirty="0">
                <a:solidFill>
                  <a:srgbClr val="00694C"/>
                </a:solidFill>
                <a:latin typeface="Raleway Bold"/>
              </a:rPr>
              <a:t>0.1s</a:t>
            </a:r>
          </a:p>
          <a:p>
            <a:pPr algn="ctr">
              <a:lnSpc>
                <a:spcPts val="5712"/>
              </a:lnSpc>
            </a:pPr>
            <a:endParaRPr lang="en-US" sz="4080" dirty="0">
              <a:solidFill>
                <a:srgbClr val="00694C"/>
              </a:solidFill>
              <a:latin typeface="Raleway Bold"/>
            </a:endParaRPr>
          </a:p>
          <a:p>
            <a:pPr algn="ctr">
              <a:lnSpc>
                <a:spcPts val="5712"/>
              </a:lnSpc>
            </a:pPr>
            <a:r>
              <a:rPr lang="en-US" sz="4080" dirty="0">
                <a:solidFill>
                  <a:srgbClr val="00694C"/>
                </a:solidFill>
                <a:latin typeface="Raleway Bold"/>
              </a:rPr>
              <a:t>Python</a:t>
            </a:r>
          </a:p>
          <a:p>
            <a:pPr algn="ctr">
              <a:lnSpc>
                <a:spcPts val="5712"/>
              </a:lnSpc>
            </a:pPr>
            <a:endParaRPr lang="en-US" sz="4080" dirty="0">
              <a:solidFill>
                <a:srgbClr val="00694C"/>
              </a:solidFill>
              <a:latin typeface="Raleway Bold"/>
            </a:endParaRPr>
          </a:p>
          <a:p>
            <a:pPr marL="880969" lvl="1" indent="-440485" algn="ctr">
              <a:lnSpc>
                <a:spcPts val="5712"/>
              </a:lnSpc>
              <a:buFont typeface="Arial"/>
              <a:buChar char="•"/>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marL="880969" lvl="1" indent="-440485" algn="ctr">
              <a:lnSpc>
                <a:spcPts val="5712"/>
              </a:lnSpc>
              <a:buFont typeface="Arial"/>
              <a:buChar char="•"/>
            </a:pPr>
            <a:r>
              <a:rPr lang="en-US" sz="4080" dirty="0">
                <a:solidFill>
                  <a:srgbClr val="00694C"/>
                </a:solidFill>
                <a:latin typeface="Raleway Bold"/>
              </a:rPr>
              <a:t>Code</a:t>
            </a:r>
          </a:p>
          <a:p>
            <a:pPr marL="880969" lvl="1" indent="-440485" algn="ctr">
              <a:lnSpc>
                <a:spcPts val="5712"/>
              </a:lnSpc>
              <a:buFont typeface="Arial"/>
              <a:buChar char="•"/>
            </a:pPr>
            <a:r>
              <a:rPr lang="en-US" sz="4080" dirty="0">
                <a:solidFill>
                  <a:srgbClr val="00694C"/>
                </a:solidFill>
                <a:latin typeface="Raleway Bold"/>
              </a:rPr>
              <a:t>Markdown</a:t>
            </a: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marL="880969" lvl="1" indent="-440485" algn="ctr">
              <a:lnSpc>
                <a:spcPts val="5712"/>
              </a:lnSpc>
              <a:buFont typeface="Arial"/>
              <a:buChar char="•"/>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algn="ctr">
              <a:lnSpc>
                <a:spcPts val="5712"/>
              </a:lnSpc>
            </a:pPr>
            <a:endParaRPr lang="en-US" sz="4080" dirty="0">
              <a:solidFill>
                <a:srgbClr val="00694C"/>
              </a:solidFill>
              <a:latin typeface="Raleway Bold"/>
            </a:endParaRPr>
          </a:p>
          <a:p>
            <a:pPr marL="880969" lvl="1" indent="-440485" algn="ctr">
              <a:lnSpc>
                <a:spcPts val="5712"/>
              </a:lnSpc>
              <a:buFont typeface="Arial"/>
              <a:buChar char="•"/>
            </a:pPr>
            <a:endParaRPr lang="en-US" sz="4080" dirty="0">
              <a:solidFill>
                <a:srgbClr val="00694C"/>
              </a:solidFill>
              <a:latin typeface="Raleway Bold"/>
            </a:endParaRPr>
          </a:p>
          <a:p>
            <a:pPr algn="ctr">
              <a:lnSpc>
                <a:spcPts val="5712"/>
              </a:lnSpc>
              <a:spcBef>
                <a:spcPct val="0"/>
              </a:spcBef>
            </a:pPr>
            <a:endParaRPr lang="en-US" sz="4080" dirty="0">
              <a:solidFill>
                <a:srgbClr val="00694C"/>
              </a:solidFill>
              <a:latin typeface="Raleway Bo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TextBox 3"/>
          <p:cNvSpPr txBox="1"/>
          <p:nvPr/>
        </p:nvSpPr>
        <p:spPr>
          <a:xfrm>
            <a:off x="1219200" y="2742011"/>
            <a:ext cx="8144502" cy="5212553"/>
          </a:xfrm>
          <a:prstGeom prst="rect">
            <a:avLst/>
          </a:prstGeom>
        </p:spPr>
        <p:txBody>
          <a:bodyPr lIns="0" tIns="0" rIns="0" bIns="0" rtlCol="0" anchor="t">
            <a:spAutoFit/>
          </a:bodyPr>
          <a:lstStyle/>
          <a:p>
            <a:pPr marL="0" lvl="1" indent="0">
              <a:lnSpc>
                <a:spcPts val="13331"/>
              </a:lnSpc>
            </a:pPr>
            <a:r>
              <a:rPr lang="en-US" sz="14812" spc="-681">
                <a:solidFill>
                  <a:srgbClr val="00694C"/>
                </a:solidFill>
                <a:latin typeface="Raleway Medium"/>
              </a:rPr>
              <a:t>Thank you very much!</a:t>
            </a:r>
          </a:p>
        </p:txBody>
      </p:sp>
      <p:sp>
        <p:nvSpPr>
          <p:cNvPr id="4" name="TextBox 4"/>
          <p:cNvSpPr txBox="1"/>
          <p:nvPr/>
        </p:nvSpPr>
        <p:spPr>
          <a:xfrm>
            <a:off x="1219200" y="1104900"/>
            <a:ext cx="9179504" cy="381003"/>
          </a:xfrm>
          <a:prstGeom prst="rect">
            <a:avLst/>
          </a:prstGeom>
        </p:spPr>
        <p:txBody>
          <a:bodyPr lIns="0" tIns="0" rIns="0" bIns="0" rtlCol="0" anchor="t">
            <a:spAutoFit/>
          </a:bodyPr>
          <a:lstStyle/>
          <a:p>
            <a:pPr marL="0" lvl="1" indent="0">
              <a:lnSpc>
                <a:spcPts val="2700"/>
              </a:lnSpc>
            </a:pPr>
            <a:r>
              <a:rPr lang="en-US" sz="3000" spc="-138">
                <a:solidFill>
                  <a:srgbClr val="00694C"/>
                </a:solidFill>
                <a:latin typeface="Raleway Medium"/>
              </a:rPr>
              <a:t>Presented by Rejey Ezekiel</a:t>
            </a:r>
          </a:p>
        </p:txBody>
      </p:sp>
      <p:sp>
        <p:nvSpPr>
          <p:cNvPr id="5" name="Freeform 5"/>
          <p:cNvSpPr/>
          <p:nvPr/>
        </p:nvSpPr>
        <p:spPr>
          <a:xfrm>
            <a:off x="11867657" y="1376536"/>
            <a:ext cx="5561408" cy="7533927"/>
          </a:xfrm>
          <a:custGeom>
            <a:avLst/>
            <a:gdLst/>
            <a:ahLst/>
            <a:cxnLst/>
            <a:rect l="l" t="t" r="r" b="b"/>
            <a:pathLst>
              <a:path w="5561408" h="7533927">
                <a:moveTo>
                  <a:pt x="0" y="0"/>
                </a:moveTo>
                <a:lnTo>
                  <a:pt x="5561408" y="0"/>
                </a:lnTo>
                <a:lnTo>
                  <a:pt x="5561408" y="7533928"/>
                </a:lnTo>
                <a:lnTo>
                  <a:pt x="0" y="753392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SG"/>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2572461" y="1657776"/>
            <a:ext cx="13143077" cy="5779112"/>
          </a:xfrm>
          <a:custGeom>
            <a:avLst/>
            <a:gdLst/>
            <a:ahLst/>
            <a:cxnLst/>
            <a:rect l="l" t="t" r="r" b="b"/>
            <a:pathLst>
              <a:path w="13143077" h="5779112">
                <a:moveTo>
                  <a:pt x="0" y="0"/>
                </a:moveTo>
                <a:lnTo>
                  <a:pt x="13143078" y="0"/>
                </a:lnTo>
                <a:lnTo>
                  <a:pt x="13143078" y="5779112"/>
                </a:lnTo>
                <a:lnTo>
                  <a:pt x="0" y="5779112"/>
                </a:lnTo>
                <a:lnTo>
                  <a:pt x="0" y="0"/>
                </a:lnTo>
                <a:close/>
              </a:path>
            </a:pathLst>
          </a:custGeom>
          <a:blipFill>
            <a:blip r:embed="rId2"/>
            <a:stretch>
              <a:fillRect/>
            </a:stretch>
          </a:blipFill>
        </p:spPr>
        <p:txBody>
          <a:bodyPr/>
          <a:lstStyle/>
          <a:p>
            <a:endParaRPr lang="en-SG"/>
          </a:p>
        </p:txBody>
      </p:sp>
      <p:sp>
        <p:nvSpPr>
          <p:cNvPr id="3" name="TextBox 3"/>
          <p:cNvSpPr txBox="1"/>
          <p:nvPr/>
        </p:nvSpPr>
        <p:spPr>
          <a:xfrm>
            <a:off x="2851814" y="628224"/>
            <a:ext cx="12584373" cy="1029552"/>
          </a:xfrm>
          <a:prstGeom prst="rect">
            <a:avLst/>
          </a:prstGeom>
        </p:spPr>
        <p:txBody>
          <a:bodyPr lIns="0" tIns="0" rIns="0" bIns="0" rtlCol="0" anchor="t">
            <a:spAutoFit/>
          </a:bodyPr>
          <a:lstStyle/>
          <a:p>
            <a:pPr marL="0" lvl="1" indent="0" algn="ctr">
              <a:lnSpc>
                <a:spcPts val="7452"/>
              </a:lnSpc>
            </a:pPr>
            <a:r>
              <a:rPr lang="en-US" sz="8281" spc="-380">
                <a:solidFill>
                  <a:srgbClr val="00694C"/>
                </a:solidFill>
                <a:latin typeface="Raleway Medium"/>
              </a:rPr>
              <a:t>Trend of Stock Price</a:t>
            </a:r>
          </a:p>
        </p:txBody>
      </p:sp>
      <p:sp>
        <p:nvSpPr>
          <p:cNvPr id="4" name="TextBox 4"/>
          <p:cNvSpPr txBox="1"/>
          <p:nvPr/>
        </p:nvSpPr>
        <p:spPr>
          <a:xfrm>
            <a:off x="1028700" y="8024349"/>
            <a:ext cx="16746500" cy="1735335"/>
          </a:xfrm>
          <a:prstGeom prst="rect">
            <a:avLst/>
          </a:prstGeom>
        </p:spPr>
        <p:txBody>
          <a:bodyPr lIns="0" tIns="0" rIns="0" bIns="0" rtlCol="0" anchor="t">
            <a:spAutoFit/>
          </a:bodyPr>
          <a:lstStyle/>
          <a:p>
            <a:pPr algn="ctr">
              <a:lnSpc>
                <a:spcPts val="4626"/>
              </a:lnSpc>
            </a:pPr>
            <a:r>
              <a:rPr lang="en-US" sz="3304">
                <a:solidFill>
                  <a:srgbClr val="00694C"/>
                </a:solidFill>
                <a:latin typeface="Raleway Bold"/>
              </a:rPr>
              <a:t>Details About Stock Price</a:t>
            </a:r>
          </a:p>
          <a:p>
            <a:pPr marL="713490" lvl="1" indent="-356745" algn="ctr">
              <a:lnSpc>
                <a:spcPts val="4626"/>
              </a:lnSpc>
              <a:buFont typeface="Arial"/>
              <a:buChar char="•"/>
            </a:pPr>
            <a:r>
              <a:rPr lang="en-US" sz="3304">
                <a:solidFill>
                  <a:srgbClr val="00694C"/>
                </a:solidFill>
                <a:latin typeface="Raleway Bold"/>
              </a:rPr>
              <a:t>All stocks show a general trend of positive growth.</a:t>
            </a:r>
          </a:p>
          <a:p>
            <a:pPr marL="713490" lvl="1" indent="-356745" algn="ctr">
              <a:lnSpc>
                <a:spcPts val="4626"/>
              </a:lnSpc>
              <a:spcBef>
                <a:spcPct val="0"/>
              </a:spcBef>
              <a:buFont typeface="Arial"/>
              <a:buChar char="•"/>
            </a:pPr>
            <a:r>
              <a:rPr lang="en-US" sz="3304">
                <a:solidFill>
                  <a:srgbClr val="00694C"/>
                </a:solidFill>
                <a:latin typeface="Raleway Bold"/>
              </a:rPr>
              <a:t>Stock prices are from 2018-10-01 to 2023-09-28</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4211645" y="1839019"/>
            <a:ext cx="10113990" cy="3116773"/>
          </a:xfrm>
          <a:custGeom>
            <a:avLst/>
            <a:gdLst/>
            <a:ahLst/>
            <a:cxnLst/>
            <a:rect l="l" t="t" r="r" b="b"/>
            <a:pathLst>
              <a:path w="10113990" h="3116773">
                <a:moveTo>
                  <a:pt x="0" y="0"/>
                </a:moveTo>
                <a:lnTo>
                  <a:pt x="10113990" y="0"/>
                </a:lnTo>
                <a:lnTo>
                  <a:pt x="10113990" y="3116773"/>
                </a:lnTo>
                <a:lnTo>
                  <a:pt x="0" y="3116773"/>
                </a:lnTo>
                <a:lnTo>
                  <a:pt x="0" y="0"/>
                </a:lnTo>
                <a:close/>
              </a:path>
            </a:pathLst>
          </a:custGeom>
          <a:blipFill>
            <a:blip r:embed="rId2"/>
            <a:stretch>
              <a:fillRect/>
            </a:stretch>
          </a:blipFill>
        </p:spPr>
        <p:txBody>
          <a:bodyPr/>
          <a:lstStyle/>
          <a:p>
            <a:endParaRPr lang="en-SG"/>
          </a:p>
        </p:txBody>
      </p:sp>
      <p:sp>
        <p:nvSpPr>
          <p:cNvPr id="3" name="Freeform 3"/>
          <p:cNvSpPr/>
          <p:nvPr/>
        </p:nvSpPr>
        <p:spPr>
          <a:xfrm>
            <a:off x="4154851" y="5222078"/>
            <a:ext cx="10170785" cy="2688456"/>
          </a:xfrm>
          <a:custGeom>
            <a:avLst/>
            <a:gdLst/>
            <a:ahLst/>
            <a:cxnLst/>
            <a:rect l="l" t="t" r="r" b="b"/>
            <a:pathLst>
              <a:path w="10170785" h="2688456">
                <a:moveTo>
                  <a:pt x="0" y="0"/>
                </a:moveTo>
                <a:lnTo>
                  <a:pt x="10170784" y="0"/>
                </a:lnTo>
                <a:lnTo>
                  <a:pt x="10170784" y="2688456"/>
                </a:lnTo>
                <a:lnTo>
                  <a:pt x="0" y="2688456"/>
                </a:lnTo>
                <a:lnTo>
                  <a:pt x="0" y="0"/>
                </a:lnTo>
                <a:close/>
              </a:path>
            </a:pathLst>
          </a:custGeom>
          <a:blipFill>
            <a:blip r:embed="rId3"/>
            <a:stretch>
              <a:fillRect/>
            </a:stretch>
          </a:blipFill>
        </p:spPr>
        <p:txBody>
          <a:bodyPr/>
          <a:lstStyle/>
          <a:p>
            <a:endParaRPr lang="en-SG"/>
          </a:p>
        </p:txBody>
      </p:sp>
      <p:sp>
        <p:nvSpPr>
          <p:cNvPr id="4" name="TextBox 4"/>
          <p:cNvSpPr txBox="1"/>
          <p:nvPr/>
        </p:nvSpPr>
        <p:spPr>
          <a:xfrm>
            <a:off x="2623849" y="448346"/>
            <a:ext cx="13232789" cy="919397"/>
          </a:xfrm>
          <a:prstGeom prst="rect">
            <a:avLst/>
          </a:prstGeom>
        </p:spPr>
        <p:txBody>
          <a:bodyPr lIns="0" tIns="0" rIns="0" bIns="0" rtlCol="0" anchor="t">
            <a:spAutoFit/>
          </a:bodyPr>
          <a:lstStyle/>
          <a:p>
            <a:pPr marL="0" lvl="1" indent="0" algn="ctr">
              <a:lnSpc>
                <a:spcPts val="6643"/>
              </a:lnSpc>
            </a:pPr>
            <a:r>
              <a:rPr lang="en-US" sz="7381" spc="-339">
                <a:solidFill>
                  <a:srgbClr val="00694C"/>
                </a:solidFill>
                <a:latin typeface="Raleway Medium"/>
              </a:rPr>
              <a:t>Distribution of the 3 Stocks</a:t>
            </a:r>
          </a:p>
        </p:txBody>
      </p:sp>
      <p:sp>
        <p:nvSpPr>
          <p:cNvPr id="5" name="TextBox 5"/>
          <p:cNvSpPr txBox="1"/>
          <p:nvPr/>
        </p:nvSpPr>
        <p:spPr>
          <a:xfrm>
            <a:off x="591233" y="8100620"/>
            <a:ext cx="17298021" cy="1811696"/>
          </a:xfrm>
          <a:prstGeom prst="rect">
            <a:avLst/>
          </a:prstGeom>
        </p:spPr>
        <p:txBody>
          <a:bodyPr lIns="0" tIns="0" rIns="0" bIns="0" rtlCol="0" anchor="t">
            <a:spAutoFit/>
          </a:bodyPr>
          <a:lstStyle/>
          <a:p>
            <a:pPr marL="746328" lvl="1" indent="-373164" algn="ctr">
              <a:lnSpc>
                <a:spcPts val="4839"/>
              </a:lnSpc>
              <a:buFont typeface="Arial"/>
              <a:buChar char="•"/>
            </a:pPr>
            <a:r>
              <a:rPr lang="en-US" sz="3456">
                <a:solidFill>
                  <a:srgbClr val="00694C"/>
                </a:solidFill>
                <a:latin typeface="Raleway"/>
              </a:rPr>
              <a:t>The histogram shows that the highest frequency for Apple, Amazon and DBS is 50, 90 and 22.5 dollars.</a:t>
            </a:r>
          </a:p>
          <a:p>
            <a:pPr marL="746328" lvl="1" indent="-373164" algn="ctr">
              <a:lnSpc>
                <a:spcPts val="4839"/>
              </a:lnSpc>
              <a:spcBef>
                <a:spcPct val="0"/>
              </a:spcBef>
              <a:buFont typeface="Arial"/>
              <a:buChar char="•"/>
            </a:pPr>
            <a:r>
              <a:rPr lang="en-US" sz="3456">
                <a:solidFill>
                  <a:srgbClr val="00694C"/>
                </a:solidFill>
                <a:latin typeface="Raleway"/>
              </a:rPr>
              <a:t>With all showing no normal distribution, having either a positive or negative skew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1028700" y="2078822"/>
            <a:ext cx="7233645" cy="7772222"/>
          </a:xfrm>
          <a:custGeom>
            <a:avLst/>
            <a:gdLst/>
            <a:ahLst/>
            <a:cxnLst/>
            <a:rect l="l" t="t" r="r" b="b"/>
            <a:pathLst>
              <a:path w="7233645" h="7772222">
                <a:moveTo>
                  <a:pt x="0" y="0"/>
                </a:moveTo>
                <a:lnTo>
                  <a:pt x="7233645" y="0"/>
                </a:lnTo>
                <a:lnTo>
                  <a:pt x="7233645" y="7772221"/>
                </a:lnTo>
                <a:lnTo>
                  <a:pt x="0" y="7772221"/>
                </a:lnTo>
                <a:lnTo>
                  <a:pt x="0" y="0"/>
                </a:lnTo>
                <a:close/>
              </a:path>
            </a:pathLst>
          </a:custGeom>
          <a:blipFill>
            <a:blip r:embed="rId2"/>
            <a:stretch>
              <a:fillRect/>
            </a:stretch>
          </a:blipFill>
        </p:spPr>
        <p:txBody>
          <a:bodyPr/>
          <a:lstStyle/>
          <a:p>
            <a:endParaRPr lang="en-SG"/>
          </a:p>
        </p:txBody>
      </p:sp>
      <p:sp>
        <p:nvSpPr>
          <p:cNvPr id="3" name="Freeform 3"/>
          <p:cNvSpPr/>
          <p:nvPr/>
        </p:nvSpPr>
        <p:spPr>
          <a:xfrm>
            <a:off x="9487078" y="2078822"/>
            <a:ext cx="7772222" cy="7772222"/>
          </a:xfrm>
          <a:custGeom>
            <a:avLst/>
            <a:gdLst/>
            <a:ahLst/>
            <a:cxnLst/>
            <a:rect l="l" t="t" r="r" b="b"/>
            <a:pathLst>
              <a:path w="7772222" h="7772222">
                <a:moveTo>
                  <a:pt x="0" y="0"/>
                </a:moveTo>
                <a:lnTo>
                  <a:pt x="7772222" y="0"/>
                </a:lnTo>
                <a:lnTo>
                  <a:pt x="7772222" y="7772221"/>
                </a:lnTo>
                <a:lnTo>
                  <a:pt x="0" y="7772221"/>
                </a:lnTo>
                <a:lnTo>
                  <a:pt x="0" y="0"/>
                </a:lnTo>
                <a:close/>
              </a:path>
            </a:pathLst>
          </a:custGeom>
          <a:blipFill>
            <a:blip r:embed="rId3"/>
            <a:stretch>
              <a:fillRect/>
            </a:stretch>
          </a:blipFill>
        </p:spPr>
        <p:txBody>
          <a:bodyPr/>
          <a:lstStyle/>
          <a:p>
            <a:endParaRPr lang="en-SG"/>
          </a:p>
        </p:txBody>
      </p:sp>
      <p:sp>
        <p:nvSpPr>
          <p:cNvPr id="4" name="TextBox 4"/>
          <p:cNvSpPr txBox="1"/>
          <p:nvPr/>
        </p:nvSpPr>
        <p:spPr>
          <a:xfrm>
            <a:off x="2215665" y="1078696"/>
            <a:ext cx="13856669" cy="1000126"/>
          </a:xfrm>
          <a:prstGeom prst="rect">
            <a:avLst/>
          </a:prstGeom>
        </p:spPr>
        <p:txBody>
          <a:bodyPr lIns="0" tIns="0" rIns="0" bIns="0" rtlCol="0" anchor="t">
            <a:spAutoFit/>
          </a:bodyPr>
          <a:lstStyle/>
          <a:p>
            <a:pPr marL="0" lvl="1" indent="0" algn="ctr">
              <a:lnSpc>
                <a:spcPts val="7200"/>
              </a:lnSpc>
            </a:pPr>
            <a:r>
              <a:rPr lang="en-US" sz="8000" spc="-368">
                <a:solidFill>
                  <a:srgbClr val="00694C"/>
                </a:solidFill>
                <a:latin typeface="Raleway Medium"/>
              </a:rPr>
              <a:t>Grangers Test for Causality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336630" y="1960780"/>
            <a:ext cx="6892024" cy="3418222"/>
          </a:xfrm>
          <a:custGeom>
            <a:avLst/>
            <a:gdLst/>
            <a:ahLst/>
            <a:cxnLst/>
            <a:rect l="l" t="t" r="r" b="b"/>
            <a:pathLst>
              <a:path w="6892024" h="3418222">
                <a:moveTo>
                  <a:pt x="0" y="0"/>
                </a:moveTo>
                <a:lnTo>
                  <a:pt x="6892024" y="0"/>
                </a:lnTo>
                <a:lnTo>
                  <a:pt x="6892024" y="3418221"/>
                </a:lnTo>
                <a:lnTo>
                  <a:pt x="0" y="3418221"/>
                </a:lnTo>
                <a:lnTo>
                  <a:pt x="0" y="0"/>
                </a:lnTo>
                <a:close/>
              </a:path>
            </a:pathLst>
          </a:custGeom>
          <a:blipFill>
            <a:blip r:embed="rId2"/>
            <a:stretch>
              <a:fillRect/>
            </a:stretch>
          </a:blipFill>
        </p:spPr>
        <p:txBody>
          <a:bodyPr/>
          <a:lstStyle/>
          <a:p>
            <a:endParaRPr lang="en-SG"/>
          </a:p>
        </p:txBody>
      </p:sp>
      <p:sp>
        <p:nvSpPr>
          <p:cNvPr id="3" name="Freeform 3"/>
          <p:cNvSpPr/>
          <p:nvPr/>
        </p:nvSpPr>
        <p:spPr>
          <a:xfrm>
            <a:off x="10577901" y="1960780"/>
            <a:ext cx="6919815" cy="3418222"/>
          </a:xfrm>
          <a:custGeom>
            <a:avLst/>
            <a:gdLst/>
            <a:ahLst/>
            <a:cxnLst/>
            <a:rect l="l" t="t" r="r" b="b"/>
            <a:pathLst>
              <a:path w="6919815" h="3418222">
                <a:moveTo>
                  <a:pt x="0" y="0"/>
                </a:moveTo>
                <a:lnTo>
                  <a:pt x="6919815" y="0"/>
                </a:lnTo>
                <a:lnTo>
                  <a:pt x="6919815" y="3418221"/>
                </a:lnTo>
                <a:lnTo>
                  <a:pt x="0" y="3418221"/>
                </a:lnTo>
                <a:lnTo>
                  <a:pt x="0" y="0"/>
                </a:lnTo>
                <a:close/>
              </a:path>
            </a:pathLst>
          </a:custGeom>
          <a:blipFill>
            <a:blip r:embed="rId3"/>
            <a:stretch>
              <a:fillRect/>
            </a:stretch>
          </a:blipFill>
        </p:spPr>
        <p:txBody>
          <a:bodyPr/>
          <a:lstStyle/>
          <a:p>
            <a:endParaRPr lang="en-SG"/>
          </a:p>
        </p:txBody>
      </p:sp>
      <p:sp>
        <p:nvSpPr>
          <p:cNvPr id="4" name="Freeform 4"/>
          <p:cNvSpPr/>
          <p:nvPr/>
        </p:nvSpPr>
        <p:spPr>
          <a:xfrm>
            <a:off x="6135169" y="5379001"/>
            <a:ext cx="6017663" cy="2969559"/>
          </a:xfrm>
          <a:custGeom>
            <a:avLst/>
            <a:gdLst/>
            <a:ahLst/>
            <a:cxnLst/>
            <a:rect l="l" t="t" r="r" b="b"/>
            <a:pathLst>
              <a:path w="6017663" h="2969559">
                <a:moveTo>
                  <a:pt x="0" y="0"/>
                </a:moveTo>
                <a:lnTo>
                  <a:pt x="6017662" y="0"/>
                </a:lnTo>
                <a:lnTo>
                  <a:pt x="6017662" y="2969560"/>
                </a:lnTo>
                <a:lnTo>
                  <a:pt x="0" y="2969560"/>
                </a:lnTo>
                <a:lnTo>
                  <a:pt x="0" y="0"/>
                </a:lnTo>
                <a:close/>
              </a:path>
            </a:pathLst>
          </a:custGeom>
          <a:blipFill>
            <a:blip r:embed="rId4"/>
            <a:stretch>
              <a:fillRect/>
            </a:stretch>
          </a:blipFill>
        </p:spPr>
        <p:txBody>
          <a:bodyPr/>
          <a:lstStyle/>
          <a:p>
            <a:endParaRPr lang="en-SG"/>
          </a:p>
        </p:txBody>
      </p:sp>
      <p:sp>
        <p:nvSpPr>
          <p:cNvPr id="5" name="TextBox 5"/>
          <p:cNvSpPr txBox="1"/>
          <p:nvPr/>
        </p:nvSpPr>
        <p:spPr>
          <a:xfrm>
            <a:off x="3131323" y="592455"/>
            <a:ext cx="12025353" cy="1110616"/>
          </a:xfrm>
          <a:prstGeom prst="rect">
            <a:avLst/>
          </a:prstGeom>
        </p:spPr>
        <p:txBody>
          <a:bodyPr lIns="0" tIns="0" rIns="0" bIns="0" rtlCol="0" anchor="t">
            <a:spAutoFit/>
          </a:bodyPr>
          <a:lstStyle/>
          <a:p>
            <a:pPr marL="0" lvl="1" indent="0">
              <a:lnSpc>
                <a:spcPts val="8010"/>
              </a:lnSpc>
            </a:pPr>
            <a:r>
              <a:rPr lang="en-US" sz="8900" spc="-409">
                <a:solidFill>
                  <a:srgbClr val="00694C"/>
                </a:solidFill>
                <a:latin typeface="Raleway Medium"/>
              </a:rPr>
              <a:t>Seasonal Decomposition</a:t>
            </a:r>
          </a:p>
        </p:txBody>
      </p:sp>
      <p:sp>
        <p:nvSpPr>
          <p:cNvPr id="6" name="TextBox 6"/>
          <p:cNvSpPr txBox="1"/>
          <p:nvPr/>
        </p:nvSpPr>
        <p:spPr>
          <a:xfrm>
            <a:off x="336630" y="8661244"/>
            <a:ext cx="17614741" cy="1279838"/>
          </a:xfrm>
          <a:prstGeom prst="rect">
            <a:avLst/>
          </a:prstGeom>
        </p:spPr>
        <p:txBody>
          <a:bodyPr lIns="0" tIns="0" rIns="0" bIns="0" rtlCol="0" anchor="t">
            <a:spAutoFit/>
          </a:bodyPr>
          <a:lstStyle/>
          <a:p>
            <a:pPr marL="775413" lvl="1" indent="-387707" algn="ctr">
              <a:lnSpc>
                <a:spcPts val="3232"/>
              </a:lnSpc>
              <a:buFont typeface="Arial"/>
              <a:buChar char="•"/>
            </a:pPr>
            <a:r>
              <a:rPr lang="en-US" sz="3591" spc="-165">
                <a:solidFill>
                  <a:srgbClr val="00694C"/>
                </a:solidFill>
                <a:latin typeface="Raleway"/>
              </a:rPr>
              <a:t>Insights to show trend and seasonality of time series dataset, as trends allow of to view patterns.</a:t>
            </a:r>
          </a:p>
          <a:p>
            <a:pPr marL="775413" lvl="1" indent="-387707" algn="ctr">
              <a:lnSpc>
                <a:spcPts val="3232"/>
              </a:lnSpc>
              <a:buFont typeface="Arial"/>
              <a:buChar char="•"/>
            </a:pPr>
            <a:r>
              <a:rPr lang="en-US" sz="3591" spc="-165">
                <a:solidFill>
                  <a:srgbClr val="00694C"/>
                </a:solidFill>
                <a:latin typeface="Raleway"/>
              </a:rPr>
              <a:t>to capture seasonal patterns, where certain patterns repeat at regular intervals.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115575" y="1294046"/>
            <a:ext cx="6931692" cy="5547568"/>
          </a:xfrm>
          <a:custGeom>
            <a:avLst/>
            <a:gdLst/>
            <a:ahLst/>
            <a:cxnLst/>
            <a:rect l="l" t="t" r="r" b="b"/>
            <a:pathLst>
              <a:path w="6931692" h="5547568">
                <a:moveTo>
                  <a:pt x="0" y="0"/>
                </a:moveTo>
                <a:lnTo>
                  <a:pt x="6931692" y="0"/>
                </a:lnTo>
                <a:lnTo>
                  <a:pt x="6931692" y="5547568"/>
                </a:lnTo>
                <a:lnTo>
                  <a:pt x="0" y="5547568"/>
                </a:lnTo>
                <a:lnTo>
                  <a:pt x="0" y="0"/>
                </a:lnTo>
                <a:close/>
              </a:path>
            </a:pathLst>
          </a:custGeom>
          <a:blipFill>
            <a:blip r:embed="rId2"/>
            <a:stretch>
              <a:fillRect/>
            </a:stretch>
          </a:blipFill>
        </p:spPr>
        <p:txBody>
          <a:bodyPr/>
          <a:lstStyle/>
          <a:p>
            <a:endParaRPr lang="en-SG"/>
          </a:p>
        </p:txBody>
      </p:sp>
      <p:sp>
        <p:nvSpPr>
          <p:cNvPr id="3" name="Freeform 3"/>
          <p:cNvSpPr/>
          <p:nvPr/>
        </p:nvSpPr>
        <p:spPr>
          <a:xfrm>
            <a:off x="11164290" y="1294046"/>
            <a:ext cx="7123710" cy="5547568"/>
          </a:xfrm>
          <a:custGeom>
            <a:avLst/>
            <a:gdLst/>
            <a:ahLst/>
            <a:cxnLst/>
            <a:rect l="l" t="t" r="r" b="b"/>
            <a:pathLst>
              <a:path w="7123710" h="5547568">
                <a:moveTo>
                  <a:pt x="0" y="0"/>
                </a:moveTo>
                <a:lnTo>
                  <a:pt x="7123710" y="0"/>
                </a:lnTo>
                <a:lnTo>
                  <a:pt x="7123710" y="5547568"/>
                </a:lnTo>
                <a:lnTo>
                  <a:pt x="0" y="5547568"/>
                </a:lnTo>
                <a:lnTo>
                  <a:pt x="0" y="0"/>
                </a:lnTo>
                <a:close/>
              </a:path>
            </a:pathLst>
          </a:custGeom>
          <a:blipFill>
            <a:blip r:embed="rId3"/>
            <a:stretch>
              <a:fillRect/>
            </a:stretch>
          </a:blipFill>
        </p:spPr>
        <p:txBody>
          <a:bodyPr/>
          <a:lstStyle/>
          <a:p>
            <a:endParaRPr lang="en-SG"/>
          </a:p>
        </p:txBody>
      </p:sp>
      <p:sp>
        <p:nvSpPr>
          <p:cNvPr id="4" name="Freeform 4"/>
          <p:cNvSpPr/>
          <p:nvPr/>
        </p:nvSpPr>
        <p:spPr>
          <a:xfrm>
            <a:off x="5108246" y="5556466"/>
            <a:ext cx="6056043" cy="4730534"/>
          </a:xfrm>
          <a:custGeom>
            <a:avLst/>
            <a:gdLst/>
            <a:ahLst/>
            <a:cxnLst/>
            <a:rect l="l" t="t" r="r" b="b"/>
            <a:pathLst>
              <a:path w="6056043" h="4730534">
                <a:moveTo>
                  <a:pt x="0" y="0"/>
                </a:moveTo>
                <a:lnTo>
                  <a:pt x="6056044" y="0"/>
                </a:lnTo>
                <a:lnTo>
                  <a:pt x="6056044" y="4730534"/>
                </a:lnTo>
                <a:lnTo>
                  <a:pt x="0" y="4730534"/>
                </a:lnTo>
                <a:lnTo>
                  <a:pt x="0" y="0"/>
                </a:lnTo>
                <a:close/>
              </a:path>
            </a:pathLst>
          </a:custGeom>
          <a:blipFill>
            <a:blip r:embed="rId4"/>
            <a:stretch>
              <a:fillRect/>
            </a:stretch>
          </a:blipFill>
        </p:spPr>
        <p:txBody>
          <a:bodyPr/>
          <a:lstStyle/>
          <a:p>
            <a:endParaRPr lang="en-SG"/>
          </a:p>
        </p:txBody>
      </p:sp>
      <p:sp>
        <p:nvSpPr>
          <p:cNvPr id="5" name="Freeform 5"/>
          <p:cNvSpPr/>
          <p:nvPr/>
        </p:nvSpPr>
        <p:spPr>
          <a:xfrm>
            <a:off x="0" y="7574742"/>
            <a:ext cx="5108246" cy="2089151"/>
          </a:xfrm>
          <a:custGeom>
            <a:avLst/>
            <a:gdLst/>
            <a:ahLst/>
            <a:cxnLst/>
            <a:rect l="l" t="t" r="r" b="b"/>
            <a:pathLst>
              <a:path w="5108246" h="2089151">
                <a:moveTo>
                  <a:pt x="0" y="0"/>
                </a:moveTo>
                <a:lnTo>
                  <a:pt x="5108246" y="0"/>
                </a:lnTo>
                <a:lnTo>
                  <a:pt x="5108246" y="2089151"/>
                </a:lnTo>
                <a:lnTo>
                  <a:pt x="0" y="2089151"/>
                </a:lnTo>
                <a:lnTo>
                  <a:pt x="0" y="0"/>
                </a:lnTo>
                <a:close/>
              </a:path>
            </a:pathLst>
          </a:custGeom>
          <a:blipFill>
            <a:blip r:embed="rId5"/>
            <a:stretch>
              <a:fillRect t="-1949" b="-1949"/>
            </a:stretch>
          </a:blipFill>
        </p:spPr>
        <p:txBody>
          <a:bodyPr/>
          <a:lstStyle/>
          <a:p>
            <a:endParaRPr lang="en-SG"/>
          </a:p>
        </p:txBody>
      </p:sp>
      <p:sp>
        <p:nvSpPr>
          <p:cNvPr id="6" name="TextBox 6"/>
          <p:cNvSpPr txBox="1"/>
          <p:nvPr/>
        </p:nvSpPr>
        <p:spPr>
          <a:xfrm>
            <a:off x="896126" y="408220"/>
            <a:ext cx="16495749" cy="885825"/>
          </a:xfrm>
          <a:prstGeom prst="rect">
            <a:avLst/>
          </a:prstGeom>
        </p:spPr>
        <p:txBody>
          <a:bodyPr lIns="0" tIns="0" rIns="0" bIns="0" rtlCol="0" anchor="t">
            <a:spAutoFit/>
          </a:bodyPr>
          <a:lstStyle/>
          <a:p>
            <a:pPr marL="0" lvl="1" indent="0" algn="ctr">
              <a:lnSpc>
                <a:spcPts val="6300"/>
              </a:lnSpc>
            </a:pPr>
            <a:r>
              <a:rPr lang="en-US" sz="7000" spc="-322">
                <a:solidFill>
                  <a:srgbClr val="00694C"/>
                </a:solidFill>
                <a:latin typeface="Raleway Bold"/>
              </a:rPr>
              <a:t>Testing for Stationary and Correlation</a:t>
            </a:r>
          </a:p>
        </p:txBody>
      </p:sp>
      <p:sp>
        <p:nvSpPr>
          <p:cNvPr id="7" name="TextBox 7"/>
          <p:cNvSpPr txBox="1"/>
          <p:nvPr/>
        </p:nvSpPr>
        <p:spPr>
          <a:xfrm>
            <a:off x="11164290" y="7219251"/>
            <a:ext cx="6961366" cy="2733458"/>
          </a:xfrm>
          <a:prstGeom prst="rect">
            <a:avLst/>
          </a:prstGeom>
        </p:spPr>
        <p:txBody>
          <a:bodyPr lIns="0" tIns="0" rIns="0" bIns="0" rtlCol="0" anchor="t">
            <a:spAutoFit/>
          </a:bodyPr>
          <a:lstStyle/>
          <a:p>
            <a:pPr algn="ctr">
              <a:lnSpc>
                <a:spcPts val="4346"/>
              </a:lnSpc>
              <a:spcBef>
                <a:spcPct val="0"/>
              </a:spcBef>
            </a:pPr>
            <a:r>
              <a:rPr lang="en-US" sz="3104" spc="-142">
                <a:solidFill>
                  <a:srgbClr val="00694C"/>
                </a:solidFill>
                <a:latin typeface="Raleway Medium"/>
              </a:rPr>
              <a:t>H0 : Autocorrelation is zero</a:t>
            </a:r>
          </a:p>
          <a:p>
            <a:pPr algn="ctr">
              <a:lnSpc>
                <a:spcPts val="4346"/>
              </a:lnSpc>
              <a:spcBef>
                <a:spcPct val="0"/>
              </a:spcBef>
            </a:pPr>
            <a:r>
              <a:rPr lang="en-US" sz="3104" spc="-142">
                <a:solidFill>
                  <a:srgbClr val="00694C"/>
                </a:solidFill>
                <a:latin typeface="Raleway Medium"/>
              </a:rPr>
              <a:t>H1 : Autocorrelation is not zero</a:t>
            </a:r>
          </a:p>
          <a:p>
            <a:pPr algn="ctr">
              <a:lnSpc>
                <a:spcPts val="4346"/>
              </a:lnSpc>
              <a:spcBef>
                <a:spcPct val="0"/>
              </a:spcBef>
            </a:pPr>
            <a:r>
              <a:rPr lang="en-US" sz="3104" spc="-142">
                <a:solidFill>
                  <a:srgbClr val="00694C"/>
                </a:solidFill>
                <a:latin typeface="Raleway Medium"/>
              </a:rPr>
              <a:t>After differencing, the series' autocorrelation is not zero as p-value &lt; 0.05 (Failed to reject the null hypothesis).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SG"/>
          </a:p>
        </p:txBody>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SG"/>
          </a:p>
        </p:txBody>
      </p:sp>
      <p:sp>
        <p:nvSpPr>
          <p:cNvPr id="4" name="Freeform 4"/>
          <p:cNvSpPr/>
          <p:nvPr/>
        </p:nvSpPr>
        <p:spPr>
          <a:xfrm>
            <a:off x="1538342" y="3969866"/>
            <a:ext cx="3987615" cy="4114800"/>
          </a:xfrm>
          <a:custGeom>
            <a:avLst/>
            <a:gdLst/>
            <a:ahLst/>
            <a:cxnLst/>
            <a:rect l="l" t="t" r="r" b="b"/>
            <a:pathLst>
              <a:path w="3987615" h="4114800">
                <a:moveTo>
                  <a:pt x="0" y="0"/>
                </a:moveTo>
                <a:lnTo>
                  <a:pt x="3987615" y="0"/>
                </a:lnTo>
                <a:lnTo>
                  <a:pt x="398761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G"/>
          </a:p>
        </p:txBody>
      </p:sp>
      <p:pic>
        <p:nvPicPr>
          <p:cNvPr id="5" name="Picture 5"/>
          <p:cNvPicPr>
            <a:picLocks noChangeAspect="1"/>
          </p:cNvPicPr>
          <p:nvPr/>
        </p:nvPicPr>
        <p:blipFill>
          <a:blip r:embed="rId8"/>
          <a:srcRect/>
          <a:stretch>
            <a:fillRect/>
          </a:stretch>
        </p:blipFill>
        <p:spPr>
          <a:xfrm>
            <a:off x="13433372" y="4194334"/>
            <a:ext cx="1765716" cy="1606802"/>
          </a:xfrm>
          <a:prstGeom prst="rect">
            <a:avLst/>
          </a:prstGeom>
        </p:spPr>
      </p:pic>
      <p:sp>
        <p:nvSpPr>
          <p:cNvPr id="6" name="TextBox 6"/>
          <p:cNvSpPr txBox="1"/>
          <p:nvPr/>
        </p:nvSpPr>
        <p:spPr>
          <a:xfrm>
            <a:off x="4254217" y="4551793"/>
            <a:ext cx="9779565" cy="1249343"/>
          </a:xfrm>
          <a:prstGeom prst="rect">
            <a:avLst/>
          </a:prstGeom>
        </p:spPr>
        <p:txBody>
          <a:bodyPr lIns="0" tIns="0" rIns="0" bIns="0" rtlCol="0" anchor="t">
            <a:spAutoFit/>
          </a:bodyPr>
          <a:lstStyle/>
          <a:p>
            <a:pPr marL="0" lvl="1" indent="0" algn="ctr">
              <a:lnSpc>
                <a:spcPts val="9037"/>
              </a:lnSpc>
            </a:pPr>
            <a:r>
              <a:rPr lang="en-US" sz="10041" spc="-461">
                <a:solidFill>
                  <a:srgbClr val="00694C"/>
                </a:solidFill>
                <a:latin typeface="Raleway Medium"/>
              </a:rPr>
              <a:t>Model Training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2088</Words>
  <Application>Microsoft Office PowerPoint</Application>
  <PresentationFormat>Custom</PresentationFormat>
  <Paragraphs>700</Paragraphs>
  <Slides>34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Raleway</vt:lpstr>
      <vt:lpstr>Raleway Bold</vt:lpstr>
      <vt:lpstr>Calibri</vt:lpstr>
      <vt:lpstr>Raleway Medium</vt:lpstr>
      <vt:lpstr>Arial</vt:lpstr>
      <vt:lpstr>Raleway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Analysis of results</dc:title>
  <cp:lastModifiedBy>REJEY EZEKIEL JEYAKUMAR</cp:lastModifiedBy>
  <cp:revision>2</cp:revision>
  <dcterms:created xsi:type="dcterms:W3CDTF">2006-08-16T00:00:00Z</dcterms:created>
  <dcterms:modified xsi:type="dcterms:W3CDTF">2024-02-09T15:53:32Z</dcterms:modified>
  <dc:identifier>DAF8S0SLG6c</dc:identifier>
</cp:coreProperties>
</file>